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8" r:id="rId3"/>
    <p:sldId id="258" r:id="rId4"/>
    <p:sldId id="257" r:id="rId5"/>
    <p:sldId id="292" r:id="rId6"/>
    <p:sldId id="294" r:id="rId7"/>
    <p:sldId id="293" r:id="rId8"/>
    <p:sldId id="322" r:id="rId9"/>
    <p:sldId id="299" r:id="rId10"/>
    <p:sldId id="265" r:id="rId11"/>
    <p:sldId id="331" r:id="rId12"/>
    <p:sldId id="332" r:id="rId13"/>
    <p:sldId id="334" r:id="rId14"/>
    <p:sldId id="261" r:id="rId15"/>
    <p:sldId id="304" r:id="rId16"/>
    <p:sldId id="300" r:id="rId17"/>
    <p:sldId id="269" r:id="rId18"/>
    <p:sldId id="336" r:id="rId19"/>
    <p:sldId id="323" r:id="rId20"/>
    <p:sldId id="314" r:id="rId21"/>
    <p:sldId id="324" r:id="rId22"/>
    <p:sldId id="337" r:id="rId23"/>
    <p:sldId id="347" r:id="rId24"/>
    <p:sldId id="339" r:id="rId25"/>
    <p:sldId id="345" r:id="rId26"/>
    <p:sldId id="342" r:id="rId27"/>
    <p:sldId id="343" r:id="rId28"/>
    <p:sldId id="344" r:id="rId29"/>
    <p:sldId id="278" r:id="rId30"/>
    <p:sldId id="325" r:id="rId31"/>
    <p:sldId id="329" r:id="rId32"/>
    <p:sldId id="328" r:id="rId33"/>
    <p:sldId id="326" r:id="rId34"/>
    <p:sldId id="327" r:id="rId35"/>
    <p:sldId id="348" r:id="rId36"/>
    <p:sldId id="308" r:id="rId37"/>
    <p:sldId id="305" r:id="rId38"/>
    <p:sldId id="333" r:id="rId39"/>
    <p:sldId id="274" r:id="rId40"/>
    <p:sldId id="275" r:id="rId41"/>
    <p:sldId id="297" r:id="rId42"/>
    <p:sldId id="296" r:id="rId43"/>
    <p:sldId id="260" r:id="rId44"/>
    <p:sldId id="266" r:id="rId45"/>
    <p:sldId id="267" r:id="rId46"/>
    <p:sldId id="26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4" autoAdjust="0"/>
  </p:normalViewPr>
  <p:slideViewPr>
    <p:cSldViewPr>
      <p:cViewPr>
        <p:scale>
          <a:sx n="100" d="100"/>
          <a:sy n="100" d="100"/>
        </p:scale>
        <p:origin x="-101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sf208\Documents\students\grads\shree\Historical%20and%20Futu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sf208\Documents\students\grads\shree\Historical%20and%20Fut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'Historical (1700_2000)'!$G$1</c:f>
              <c:strCache>
                <c:ptCount val="1"/>
                <c:pt idx="0">
                  <c:v>Undisturbed</c:v>
                </c:pt>
              </c:strCache>
            </c:strRef>
          </c:tx>
          <c:marker>
            <c:symbol val="none"/>
          </c:marker>
          <c:xVal>
            <c:numRef>
              <c:f>'Historical (1700_2000)'!$A$2:$A$302</c:f>
              <c:numCache>
                <c:formatCode>General</c:formatCode>
                <c:ptCount val="301"/>
                <c:pt idx="0">
                  <c:v>1701</c:v>
                </c:pt>
                <c:pt idx="1">
                  <c:v>1702</c:v>
                </c:pt>
                <c:pt idx="2">
                  <c:v>1703</c:v>
                </c:pt>
                <c:pt idx="3">
                  <c:v>1704</c:v>
                </c:pt>
                <c:pt idx="4">
                  <c:v>1705</c:v>
                </c:pt>
                <c:pt idx="5">
                  <c:v>1706</c:v>
                </c:pt>
                <c:pt idx="6">
                  <c:v>1707</c:v>
                </c:pt>
                <c:pt idx="7">
                  <c:v>1708</c:v>
                </c:pt>
                <c:pt idx="8">
                  <c:v>1709</c:v>
                </c:pt>
                <c:pt idx="9">
                  <c:v>1710</c:v>
                </c:pt>
                <c:pt idx="10">
                  <c:v>1711</c:v>
                </c:pt>
                <c:pt idx="11">
                  <c:v>1712</c:v>
                </c:pt>
                <c:pt idx="12">
                  <c:v>1713</c:v>
                </c:pt>
                <c:pt idx="13">
                  <c:v>1714</c:v>
                </c:pt>
                <c:pt idx="14">
                  <c:v>1715</c:v>
                </c:pt>
                <c:pt idx="15">
                  <c:v>1716</c:v>
                </c:pt>
                <c:pt idx="16">
                  <c:v>1717</c:v>
                </c:pt>
                <c:pt idx="17">
                  <c:v>1718</c:v>
                </c:pt>
                <c:pt idx="18">
                  <c:v>1719</c:v>
                </c:pt>
                <c:pt idx="19">
                  <c:v>1720</c:v>
                </c:pt>
                <c:pt idx="20">
                  <c:v>1721</c:v>
                </c:pt>
                <c:pt idx="21">
                  <c:v>1722</c:v>
                </c:pt>
                <c:pt idx="22">
                  <c:v>1723</c:v>
                </c:pt>
                <c:pt idx="23">
                  <c:v>1724</c:v>
                </c:pt>
                <c:pt idx="24">
                  <c:v>1725</c:v>
                </c:pt>
                <c:pt idx="25">
                  <c:v>1726</c:v>
                </c:pt>
                <c:pt idx="26">
                  <c:v>1727</c:v>
                </c:pt>
                <c:pt idx="27">
                  <c:v>1728</c:v>
                </c:pt>
                <c:pt idx="28">
                  <c:v>1729</c:v>
                </c:pt>
                <c:pt idx="29">
                  <c:v>1730</c:v>
                </c:pt>
                <c:pt idx="30">
                  <c:v>1731</c:v>
                </c:pt>
                <c:pt idx="31">
                  <c:v>1732</c:v>
                </c:pt>
                <c:pt idx="32">
                  <c:v>1733</c:v>
                </c:pt>
                <c:pt idx="33">
                  <c:v>1734</c:v>
                </c:pt>
                <c:pt idx="34">
                  <c:v>1735</c:v>
                </c:pt>
                <c:pt idx="35">
                  <c:v>1736</c:v>
                </c:pt>
                <c:pt idx="36">
                  <c:v>1737</c:v>
                </c:pt>
                <c:pt idx="37">
                  <c:v>1738</c:v>
                </c:pt>
                <c:pt idx="38">
                  <c:v>1739</c:v>
                </c:pt>
                <c:pt idx="39">
                  <c:v>1740</c:v>
                </c:pt>
                <c:pt idx="40">
                  <c:v>1741</c:v>
                </c:pt>
                <c:pt idx="41">
                  <c:v>1742</c:v>
                </c:pt>
                <c:pt idx="42">
                  <c:v>1743</c:v>
                </c:pt>
                <c:pt idx="43">
                  <c:v>1744</c:v>
                </c:pt>
                <c:pt idx="44">
                  <c:v>1745</c:v>
                </c:pt>
                <c:pt idx="45">
                  <c:v>1746</c:v>
                </c:pt>
                <c:pt idx="46">
                  <c:v>1747</c:v>
                </c:pt>
                <c:pt idx="47">
                  <c:v>1748</c:v>
                </c:pt>
                <c:pt idx="48">
                  <c:v>1749</c:v>
                </c:pt>
                <c:pt idx="49">
                  <c:v>1750</c:v>
                </c:pt>
                <c:pt idx="50">
                  <c:v>1751</c:v>
                </c:pt>
                <c:pt idx="51">
                  <c:v>1752</c:v>
                </c:pt>
                <c:pt idx="52">
                  <c:v>1753</c:v>
                </c:pt>
                <c:pt idx="53">
                  <c:v>1754</c:v>
                </c:pt>
                <c:pt idx="54">
                  <c:v>1755</c:v>
                </c:pt>
                <c:pt idx="55">
                  <c:v>1756</c:v>
                </c:pt>
                <c:pt idx="56">
                  <c:v>1757</c:v>
                </c:pt>
                <c:pt idx="57">
                  <c:v>1758</c:v>
                </c:pt>
                <c:pt idx="58">
                  <c:v>1759</c:v>
                </c:pt>
                <c:pt idx="59">
                  <c:v>1760</c:v>
                </c:pt>
                <c:pt idx="60">
                  <c:v>1761</c:v>
                </c:pt>
                <c:pt idx="61">
                  <c:v>1762</c:v>
                </c:pt>
                <c:pt idx="62">
                  <c:v>1763</c:v>
                </c:pt>
                <c:pt idx="63">
                  <c:v>1764</c:v>
                </c:pt>
                <c:pt idx="64">
                  <c:v>1765</c:v>
                </c:pt>
                <c:pt idx="65">
                  <c:v>1766</c:v>
                </c:pt>
                <c:pt idx="66">
                  <c:v>1767</c:v>
                </c:pt>
                <c:pt idx="67">
                  <c:v>1768</c:v>
                </c:pt>
                <c:pt idx="68">
                  <c:v>1769</c:v>
                </c:pt>
                <c:pt idx="69">
                  <c:v>1770</c:v>
                </c:pt>
                <c:pt idx="70">
                  <c:v>1771</c:v>
                </c:pt>
                <c:pt idx="71">
                  <c:v>1772</c:v>
                </c:pt>
                <c:pt idx="72">
                  <c:v>1773</c:v>
                </c:pt>
                <c:pt idx="73">
                  <c:v>1774</c:v>
                </c:pt>
                <c:pt idx="74">
                  <c:v>1775</c:v>
                </c:pt>
                <c:pt idx="75">
                  <c:v>1776</c:v>
                </c:pt>
                <c:pt idx="76">
                  <c:v>1777</c:v>
                </c:pt>
                <c:pt idx="77">
                  <c:v>1778</c:v>
                </c:pt>
                <c:pt idx="78">
                  <c:v>1779</c:v>
                </c:pt>
                <c:pt idx="79">
                  <c:v>1780</c:v>
                </c:pt>
                <c:pt idx="80">
                  <c:v>1781</c:v>
                </c:pt>
                <c:pt idx="81">
                  <c:v>1782</c:v>
                </c:pt>
                <c:pt idx="82">
                  <c:v>1783</c:v>
                </c:pt>
                <c:pt idx="83">
                  <c:v>1784</c:v>
                </c:pt>
                <c:pt idx="84">
                  <c:v>1785</c:v>
                </c:pt>
                <c:pt idx="85">
                  <c:v>1786</c:v>
                </c:pt>
                <c:pt idx="86">
                  <c:v>1787</c:v>
                </c:pt>
                <c:pt idx="87">
                  <c:v>1788</c:v>
                </c:pt>
                <c:pt idx="88">
                  <c:v>1789</c:v>
                </c:pt>
                <c:pt idx="89">
                  <c:v>1790</c:v>
                </c:pt>
                <c:pt idx="90">
                  <c:v>1791</c:v>
                </c:pt>
                <c:pt idx="91">
                  <c:v>1792</c:v>
                </c:pt>
                <c:pt idx="92">
                  <c:v>1793</c:v>
                </c:pt>
                <c:pt idx="93">
                  <c:v>1794</c:v>
                </c:pt>
                <c:pt idx="94">
                  <c:v>1795</c:v>
                </c:pt>
                <c:pt idx="95">
                  <c:v>1796</c:v>
                </c:pt>
                <c:pt idx="96">
                  <c:v>1797</c:v>
                </c:pt>
                <c:pt idx="97">
                  <c:v>1798</c:v>
                </c:pt>
                <c:pt idx="98">
                  <c:v>1799</c:v>
                </c:pt>
                <c:pt idx="99">
                  <c:v>1800</c:v>
                </c:pt>
                <c:pt idx="100">
                  <c:v>1801</c:v>
                </c:pt>
                <c:pt idx="101">
                  <c:v>1802</c:v>
                </c:pt>
                <c:pt idx="102">
                  <c:v>1803</c:v>
                </c:pt>
                <c:pt idx="103">
                  <c:v>1804</c:v>
                </c:pt>
                <c:pt idx="104">
                  <c:v>1805</c:v>
                </c:pt>
                <c:pt idx="105">
                  <c:v>1806</c:v>
                </c:pt>
                <c:pt idx="106">
                  <c:v>1807</c:v>
                </c:pt>
                <c:pt idx="107">
                  <c:v>1808</c:v>
                </c:pt>
                <c:pt idx="108">
                  <c:v>1809</c:v>
                </c:pt>
                <c:pt idx="109">
                  <c:v>1810</c:v>
                </c:pt>
                <c:pt idx="110">
                  <c:v>1811</c:v>
                </c:pt>
                <c:pt idx="111">
                  <c:v>1812</c:v>
                </c:pt>
                <c:pt idx="112">
                  <c:v>1813</c:v>
                </c:pt>
                <c:pt idx="113">
                  <c:v>1814</c:v>
                </c:pt>
                <c:pt idx="114">
                  <c:v>1815</c:v>
                </c:pt>
                <c:pt idx="115">
                  <c:v>1816</c:v>
                </c:pt>
                <c:pt idx="116">
                  <c:v>1817</c:v>
                </c:pt>
                <c:pt idx="117">
                  <c:v>1818</c:v>
                </c:pt>
                <c:pt idx="118">
                  <c:v>1819</c:v>
                </c:pt>
                <c:pt idx="119">
                  <c:v>1820</c:v>
                </c:pt>
                <c:pt idx="120">
                  <c:v>1821</c:v>
                </c:pt>
                <c:pt idx="121">
                  <c:v>1822</c:v>
                </c:pt>
                <c:pt idx="122">
                  <c:v>1823</c:v>
                </c:pt>
                <c:pt idx="123">
                  <c:v>1824</c:v>
                </c:pt>
                <c:pt idx="124">
                  <c:v>1825</c:v>
                </c:pt>
                <c:pt idx="125">
                  <c:v>1826</c:v>
                </c:pt>
                <c:pt idx="126">
                  <c:v>1827</c:v>
                </c:pt>
                <c:pt idx="127">
                  <c:v>1828</c:v>
                </c:pt>
                <c:pt idx="128">
                  <c:v>1829</c:v>
                </c:pt>
                <c:pt idx="129">
                  <c:v>1830</c:v>
                </c:pt>
                <c:pt idx="130">
                  <c:v>1831</c:v>
                </c:pt>
                <c:pt idx="131">
                  <c:v>1832</c:v>
                </c:pt>
                <c:pt idx="132">
                  <c:v>1833</c:v>
                </c:pt>
                <c:pt idx="133">
                  <c:v>1834</c:v>
                </c:pt>
                <c:pt idx="134">
                  <c:v>1835</c:v>
                </c:pt>
                <c:pt idx="135">
                  <c:v>1836</c:v>
                </c:pt>
                <c:pt idx="136">
                  <c:v>1837</c:v>
                </c:pt>
                <c:pt idx="137">
                  <c:v>1838</c:v>
                </c:pt>
                <c:pt idx="138">
                  <c:v>1839</c:v>
                </c:pt>
                <c:pt idx="139">
                  <c:v>1840</c:v>
                </c:pt>
                <c:pt idx="140">
                  <c:v>1841</c:v>
                </c:pt>
                <c:pt idx="141">
                  <c:v>1842</c:v>
                </c:pt>
                <c:pt idx="142">
                  <c:v>1843</c:v>
                </c:pt>
                <c:pt idx="143">
                  <c:v>1844</c:v>
                </c:pt>
                <c:pt idx="144">
                  <c:v>1845</c:v>
                </c:pt>
                <c:pt idx="145">
                  <c:v>1846</c:v>
                </c:pt>
                <c:pt idx="146">
                  <c:v>1847</c:v>
                </c:pt>
                <c:pt idx="147">
                  <c:v>1848</c:v>
                </c:pt>
                <c:pt idx="148">
                  <c:v>1849</c:v>
                </c:pt>
                <c:pt idx="149">
                  <c:v>1850</c:v>
                </c:pt>
                <c:pt idx="150">
                  <c:v>1851</c:v>
                </c:pt>
                <c:pt idx="151">
                  <c:v>1852</c:v>
                </c:pt>
                <c:pt idx="152">
                  <c:v>1853</c:v>
                </c:pt>
                <c:pt idx="153">
                  <c:v>1854</c:v>
                </c:pt>
                <c:pt idx="154">
                  <c:v>1855</c:v>
                </c:pt>
                <c:pt idx="155">
                  <c:v>1856</c:v>
                </c:pt>
                <c:pt idx="156">
                  <c:v>1857</c:v>
                </c:pt>
                <c:pt idx="157">
                  <c:v>1858</c:v>
                </c:pt>
                <c:pt idx="158">
                  <c:v>1859</c:v>
                </c:pt>
                <c:pt idx="159">
                  <c:v>1860</c:v>
                </c:pt>
                <c:pt idx="160">
                  <c:v>1861</c:v>
                </c:pt>
                <c:pt idx="161">
                  <c:v>1862</c:v>
                </c:pt>
                <c:pt idx="162">
                  <c:v>1863</c:v>
                </c:pt>
                <c:pt idx="163">
                  <c:v>1864</c:v>
                </c:pt>
                <c:pt idx="164">
                  <c:v>1865</c:v>
                </c:pt>
                <c:pt idx="165">
                  <c:v>1866</c:v>
                </c:pt>
                <c:pt idx="166">
                  <c:v>1867</c:v>
                </c:pt>
                <c:pt idx="167">
                  <c:v>1868</c:v>
                </c:pt>
                <c:pt idx="168">
                  <c:v>1869</c:v>
                </c:pt>
                <c:pt idx="169">
                  <c:v>1870</c:v>
                </c:pt>
                <c:pt idx="170">
                  <c:v>1871</c:v>
                </c:pt>
                <c:pt idx="171">
                  <c:v>1872</c:v>
                </c:pt>
                <c:pt idx="172">
                  <c:v>1873</c:v>
                </c:pt>
                <c:pt idx="173">
                  <c:v>1874</c:v>
                </c:pt>
                <c:pt idx="174">
                  <c:v>1875</c:v>
                </c:pt>
                <c:pt idx="175">
                  <c:v>1876</c:v>
                </c:pt>
                <c:pt idx="176">
                  <c:v>1877</c:v>
                </c:pt>
                <c:pt idx="177">
                  <c:v>1878</c:v>
                </c:pt>
                <c:pt idx="178">
                  <c:v>1879</c:v>
                </c:pt>
                <c:pt idx="179">
                  <c:v>1880</c:v>
                </c:pt>
                <c:pt idx="180">
                  <c:v>1881</c:v>
                </c:pt>
                <c:pt idx="181">
                  <c:v>1882</c:v>
                </c:pt>
                <c:pt idx="182">
                  <c:v>1883</c:v>
                </c:pt>
                <c:pt idx="183">
                  <c:v>1884</c:v>
                </c:pt>
                <c:pt idx="184">
                  <c:v>1885</c:v>
                </c:pt>
                <c:pt idx="185">
                  <c:v>1886</c:v>
                </c:pt>
                <c:pt idx="186">
                  <c:v>1887</c:v>
                </c:pt>
                <c:pt idx="187">
                  <c:v>1888</c:v>
                </c:pt>
                <c:pt idx="188">
                  <c:v>1889</c:v>
                </c:pt>
                <c:pt idx="189">
                  <c:v>1890</c:v>
                </c:pt>
                <c:pt idx="190">
                  <c:v>1891</c:v>
                </c:pt>
                <c:pt idx="191">
                  <c:v>1892</c:v>
                </c:pt>
                <c:pt idx="192">
                  <c:v>1893</c:v>
                </c:pt>
                <c:pt idx="193">
                  <c:v>1894</c:v>
                </c:pt>
                <c:pt idx="194">
                  <c:v>1895</c:v>
                </c:pt>
                <c:pt idx="195">
                  <c:v>1896</c:v>
                </c:pt>
                <c:pt idx="196">
                  <c:v>1897</c:v>
                </c:pt>
                <c:pt idx="197">
                  <c:v>1898</c:v>
                </c:pt>
                <c:pt idx="198">
                  <c:v>1899</c:v>
                </c:pt>
                <c:pt idx="199">
                  <c:v>1900</c:v>
                </c:pt>
                <c:pt idx="200">
                  <c:v>1901</c:v>
                </c:pt>
                <c:pt idx="201">
                  <c:v>1902</c:v>
                </c:pt>
                <c:pt idx="202">
                  <c:v>1903</c:v>
                </c:pt>
                <c:pt idx="203">
                  <c:v>1904</c:v>
                </c:pt>
                <c:pt idx="204">
                  <c:v>1905</c:v>
                </c:pt>
                <c:pt idx="205">
                  <c:v>1906</c:v>
                </c:pt>
                <c:pt idx="206">
                  <c:v>1907</c:v>
                </c:pt>
                <c:pt idx="207">
                  <c:v>1908</c:v>
                </c:pt>
                <c:pt idx="208">
                  <c:v>1909</c:v>
                </c:pt>
                <c:pt idx="209">
                  <c:v>1910</c:v>
                </c:pt>
                <c:pt idx="210">
                  <c:v>1911</c:v>
                </c:pt>
                <c:pt idx="211">
                  <c:v>1912</c:v>
                </c:pt>
                <c:pt idx="212">
                  <c:v>1913</c:v>
                </c:pt>
                <c:pt idx="213">
                  <c:v>1914</c:v>
                </c:pt>
                <c:pt idx="214">
                  <c:v>1915</c:v>
                </c:pt>
                <c:pt idx="215">
                  <c:v>1916</c:v>
                </c:pt>
                <c:pt idx="216">
                  <c:v>1917</c:v>
                </c:pt>
                <c:pt idx="217">
                  <c:v>1918</c:v>
                </c:pt>
                <c:pt idx="218">
                  <c:v>1919</c:v>
                </c:pt>
                <c:pt idx="219">
                  <c:v>1920</c:v>
                </c:pt>
                <c:pt idx="220">
                  <c:v>1921</c:v>
                </c:pt>
                <c:pt idx="221">
                  <c:v>1922</c:v>
                </c:pt>
                <c:pt idx="222">
                  <c:v>1923</c:v>
                </c:pt>
                <c:pt idx="223">
                  <c:v>1924</c:v>
                </c:pt>
                <c:pt idx="224">
                  <c:v>1925</c:v>
                </c:pt>
                <c:pt idx="225">
                  <c:v>1926</c:v>
                </c:pt>
                <c:pt idx="226">
                  <c:v>1927</c:v>
                </c:pt>
                <c:pt idx="227">
                  <c:v>1928</c:v>
                </c:pt>
                <c:pt idx="228">
                  <c:v>1929</c:v>
                </c:pt>
                <c:pt idx="229">
                  <c:v>1930</c:v>
                </c:pt>
                <c:pt idx="230">
                  <c:v>1931</c:v>
                </c:pt>
                <c:pt idx="231">
                  <c:v>1932</c:v>
                </c:pt>
                <c:pt idx="232">
                  <c:v>1933</c:v>
                </c:pt>
                <c:pt idx="233">
                  <c:v>1934</c:v>
                </c:pt>
                <c:pt idx="234">
                  <c:v>1935</c:v>
                </c:pt>
                <c:pt idx="235">
                  <c:v>1936</c:v>
                </c:pt>
                <c:pt idx="236">
                  <c:v>1937</c:v>
                </c:pt>
                <c:pt idx="237">
                  <c:v>1938</c:v>
                </c:pt>
                <c:pt idx="238">
                  <c:v>1939</c:v>
                </c:pt>
                <c:pt idx="239">
                  <c:v>1940</c:v>
                </c:pt>
                <c:pt idx="240">
                  <c:v>1941</c:v>
                </c:pt>
                <c:pt idx="241">
                  <c:v>1942</c:v>
                </c:pt>
                <c:pt idx="242">
                  <c:v>1943</c:v>
                </c:pt>
                <c:pt idx="243">
                  <c:v>1944</c:v>
                </c:pt>
                <c:pt idx="244">
                  <c:v>1945</c:v>
                </c:pt>
                <c:pt idx="245">
                  <c:v>1946</c:v>
                </c:pt>
                <c:pt idx="246">
                  <c:v>1947</c:v>
                </c:pt>
                <c:pt idx="247">
                  <c:v>1948</c:v>
                </c:pt>
                <c:pt idx="248">
                  <c:v>1949</c:v>
                </c:pt>
                <c:pt idx="249">
                  <c:v>1950</c:v>
                </c:pt>
                <c:pt idx="250">
                  <c:v>1951</c:v>
                </c:pt>
                <c:pt idx="251">
                  <c:v>1952</c:v>
                </c:pt>
                <c:pt idx="252">
                  <c:v>1953</c:v>
                </c:pt>
                <c:pt idx="253">
                  <c:v>1954</c:v>
                </c:pt>
                <c:pt idx="254">
                  <c:v>1955</c:v>
                </c:pt>
                <c:pt idx="255">
                  <c:v>1956</c:v>
                </c:pt>
                <c:pt idx="256">
                  <c:v>1957</c:v>
                </c:pt>
                <c:pt idx="257">
                  <c:v>1958</c:v>
                </c:pt>
                <c:pt idx="258">
                  <c:v>1959</c:v>
                </c:pt>
                <c:pt idx="259">
                  <c:v>1960</c:v>
                </c:pt>
                <c:pt idx="260">
                  <c:v>1961</c:v>
                </c:pt>
                <c:pt idx="261">
                  <c:v>1962</c:v>
                </c:pt>
                <c:pt idx="262">
                  <c:v>1963</c:v>
                </c:pt>
                <c:pt idx="263">
                  <c:v>1964</c:v>
                </c:pt>
                <c:pt idx="264">
                  <c:v>1965</c:v>
                </c:pt>
                <c:pt idx="265">
                  <c:v>1966</c:v>
                </c:pt>
                <c:pt idx="266">
                  <c:v>1967</c:v>
                </c:pt>
                <c:pt idx="267">
                  <c:v>1968</c:v>
                </c:pt>
                <c:pt idx="268">
                  <c:v>1969</c:v>
                </c:pt>
                <c:pt idx="269">
                  <c:v>1970</c:v>
                </c:pt>
                <c:pt idx="270">
                  <c:v>1971</c:v>
                </c:pt>
                <c:pt idx="271">
                  <c:v>1972</c:v>
                </c:pt>
                <c:pt idx="272">
                  <c:v>1973</c:v>
                </c:pt>
                <c:pt idx="273">
                  <c:v>1974</c:v>
                </c:pt>
                <c:pt idx="274">
                  <c:v>1975</c:v>
                </c:pt>
                <c:pt idx="275">
                  <c:v>1976</c:v>
                </c:pt>
                <c:pt idx="276">
                  <c:v>1977</c:v>
                </c:pt>
                <c:pt idx="277">
                  <c:v>1978</c:v>
                </c:pt>
                <c:pt idx="278">
                  <c:v>1979</c:v>
                </c:pt>
                <c:pt idx="279">
                  <c:v>1980</c:v>
                </c:pt>
                <c:pt idx="280">
                  <c:v>1981</c:v>
                </c:pt>
                <c:pt idx="281">
                  <c:v>1982</c:v>
                </c:pt>
                <c:pt idx="282">
                  <c:v>1983</c:v>
                </c:pt>
                <c:pt idx="283">
                  <c:v>1984</c:v>
                </c:pt>
                <c:pt idx="284">
                  <c:v>1985</c:v>
                </c:pt>
                <c:pt idx="285">
                  <c:v>1986</c:v>
                </c:pt>
                <c:pt idx="286">
                  <c:v>1987</c:v>
                </c:pt>
                <c:pt idx="287">
                  <c:v>1988</c:v>
                </c:pt>
                <c:pt idx="288">
                  <c:v>1989</c:v>
                </c:pt>
                <c:pt idx="289">
                  <c:v>1990</c:v>
                </c:pt>
                <c:pt idx="290">
                  <c:v>1991</c:v>
                </c:pt>
                <c:pt idx="291">
                  <c:v>1992</c:v>
                </c:pt>
                <c:pt idx="292">
                  <c:v>1993</c:v>
                </c:pt>
                <c:pt idx="293">
                  <c:v>1994</c:v>
                </c:pt>
                <c:pt idx="294">
                  <c:v>1995</c:v>
                </c:pt>
                <c:pt idx="295">
                  <c:v>1996</c:v>
                </c:pt>
                <c:pt idx="296">
                  <c:v>1997</c:v>
                </c:pt>
                <c:pt idx="297">
                  <c:v>1998</c:v>
                </c:pt>
                <c:pt idx="298">
                  <c:v>1999</c:v>
                </c:pt>
                <c:pt idx="299">
                  <c:v>2000</c:v>
                </c:pt>
              </c:numCache>
            </c:numRef>
          </c:xVal>
          <c:yVal>
            <c:numRef>
              <c:f>'Historical (1700_2000)'!$G$2:$G$302</c:f>
              <c:numCache>
                <c:formatCode>General</c:formatCode>
                <c:ptCount val="301"/>
                <c:pt idx="0">
                  <c:v>-444.41</c:v>
                </c:pt>
                <c:pt idx="1">
                  <c:v>-676.55500000000006</c:v>
                </c:pt>
                <c:pt idx="2">
                  <c:v>-1007.4080000000001</c:v>
                </c:pt>
                <c:pt idx="3">
                  <c:v>-1038.7670000000001</c:v>
                </c:pt>
                <c:pt idx="4">
                  <c:v>-1203.356</c:v>
                </c:pt>
                <c:pt idx="5">
                  <c:v>-1343.9490000000001</c:v>
                </c:pt>
                <c:pt idx="6">
                  <c:v>-1502.9630000000002</c:v>
                </c:pt>
                <c:pt idx="7">
                  <c:v>-1572.9110000000003</c:v>
                </c:pt>
                <c:pt idx="8">
                  <c:v>-1458.8410000000003</c:v>
                </c:pt>
                <c:pt idx="9">
                  <c:v>-1888.5820000000003</c:v>
                </c:pt>
                <c:pt idx="10">
                  <c:v>-1711.0370000000003</c:v>
                </c:pt>
                <c:pt idx="11">
                  <c:v>-2013.5080000000003</c:v>
                </c:pt>
                <c:pt idx="12">
                  <c:v>-2290.6420000000003</c:v>
                </c:pt>
                <c:pt idx="13">
                  <c:v>-1987.5770000000002</c:v>
                </c:pt>
                <c:pt idx="14">
                  <c:v>-2069.4630000000002</c:v>
                </c:pt>
                <c:pt idx="15">
                  <c:v>-1985.1580000000001</c:v>
                </c:pt>
                <c:pt idx="16">
                  <c:v>-2118.0770000000002</c:v>
                </c:pt>
                <c:pt idx="17">
                  <c:v>-2099.4</c:v>
                </c:pt>
                <c:pt idx="18">
                  <c:v>-1919.8110000000001</c:v>
                </c:pt>
                <c:pt idx="19">
                  <c:v>-2095.8530000000001</c:v>
                </c:pt>
                <c:pt idx="20">
                  <c:v>-2185.4079999999999</c:v>
                </c:pt>
                <c:pt idx="21">
                  <c:v>-2076.5349999999999</c:v>
                </c:pt>
                <c:pt idx="22">
                  <c:v>-1939.34</c:v>
                </c:pt>
                <c:pt idx="23">
                  <c:v>-2320.0609999999997</c:v>
                </c:pt>
                <c:pt idx="24">
                  <c:v>-2261.4729999999995</c:v>
                </c:pt>
                <c:pt idx="25">
                  <c:v>-1995.3849999999995</c:v>
                </c:pt>
                <c:pt idx="26">
                  <c:v>-1780.7869999999996</c:v>
                </c:pt>
                <c:pt idx="27">
                  <c:v>-1618.1739999999995</c:v>
                </c:pt>
                <c:pt idx="28">
                  <c:v>-2141.1699999999996</c:v>
                </c:pt>
                <c:pt idx="29">
                  <c:v>-2353.5149999999994</c:v>
                </c:pt>
                <c:pt idx="30">
                  <c:v>-2327.8099999999995</c:v>
                </c:pt>
                <c:pt idx="31">
                  <c:v>-2141.0769999999993</c:v>
                </c:pt>
                <c:pt idx="32">
                  <c:v>-2094.6869999999994</c:v>
                </c:pt>
                <c:pt idx="33">
                  <c:v>-1767.9439999999995</c:v>
                </c:pt>
                <c:pt idx="34">
                  <c:v>-1660.5249999999994</c:v>
                </c:pt>
                <c:pt idx="35">
                  <c:v>-1584.2229999999995</c:v>
                </c:pt>
                <c:pt idx="36">
                  <c:v>-1555.4229999999995</c:v>
                </c:pt>
                <c:pt idx="37">
                  <c:v>-1467.0919999999996</c:v>
                </c:pt>
                <c:pt idx="38">
                  <c:v>-1225.5709999999997</c:v>
                </c:pt>
                <c:pt idx="39">
                  <c:v>-1539.1399999999996</c:v>
                </c:pt>
                <c:pt idx="40">
                  <c:v>-1261.3559999999998</c:v>
                </c:pt>
                <c:pt idx="41">
                  <c:v>-1477.0879999999997</c:v>
                </c:pt>
                <c:pt idx="42">
                  <c:v>-1682.0709999999997</c:v>
                </c:pt>
                <c:pt idx="43">
                  <c:v>-1313.3129999999996</c:v>
                </c:pt>
                <c:pt idx="44">
                  <c:v>-1335.4699999999996</c:v>
                </c:pt>
                <c:pt idx="45">
                  <c:v>-1206.4919999999995</c:v>
                </c:pt>
                <c:pt idx="46">
                  <c:v>-1296.6559999999995</c:v>
                </c:pt>
                <c:pt idx="47">
                  <c:v>-1238.5449999999994</c:v>
                </c:pt>
                <c:pt idx="48">
                  <c:v>-1028.5469999999993</c:v>
                </c:pt>
                <c:pt idx="49">
                  <c:v>-1176.1339999999993</c:v>
                </c:pt>
                <c:pt idx="50">
                  <c:v>-1245.4069999999992</c:v>
                </c:pt>
                <c:pt idx="51">
                  <c:v>-1122.4279999999992</c:v>
                </c:pt>
                <c:pt idx="52">
                  <c:v>-973.51399999999921</c:v>
                </c:pt>
                <c:pt idx="53">
                  <c:v>-1342.3699999999992</c:v>
                </c:pt>
                <c:pt idx="54">
                  <c:v>-1277.6459999999993</c:v>
                </c:pt>
                <c:pt idx="55">
                  <c:v>-1005.9499999999992</c:v>
                </c:pt>
                <c:pt idx="56">
                  <c:v>-787.62799999999925</c:v>
                </c:pt>
                <c:pt idx="57">
                  <c:v>-622.80199999999923</c:v>
                </c:pt>
                <c:pt idx="58">
                  <c:v>-1145.5799999999992</c:v>
                </c:pt>
                <c:pt idx="59">
                  <c:v>-1360.8389999999993</c:v>
                </c:pt>
                <c:pt idx="60">
                  <c:v>-1340.4539999999993</c:v>
                </c:pt>
                <c:pt idx="61">
                  <c:v>-1159.8349999999994</c:v>
                </c:pt>
                <c:pt idx="62">
                  <c:v>-1120.8039999999994</c:v>
                </c:pt>
                <c:pt idx="63">
                  <c:v>-802.41399999999942</c:v>
                </c:pt>
                <c:pt idx="64">
                  <c:v>-703.26399999999944</c:v>
                </c:pt>
                <c:pt idx="65">
                  <c:v>-635.39199999999948</c:v>
                </c:pt>
                <c:pt idx="66">
                  <c:v>-614.21499999999946</c:v>
                </c:pt>
                <c:pt idx="67">
                  <c:v>-534.36499999999944</c:v>
                </c:pt>
                <c:pt idx="68">
                  <c:v>-301.46999999999946</c:v>
                </c:pt>
                <c:pt idx="69">
                  <c:v>-624.70199999999954</c:v>
                </c:pt>
                <c:pt idx="70">
                  <c:v>-357.67899999999952</c:v>
                </c:pt>
                <c:pt idx="71">
                  <c:v>-582.12499999999955</c:v>
                </c:pt>
                <c:pt idx="72">
                  <c:v>-796.00499999999954</c:v>
                </c:pt>
                <c:pt idx="73">
                  <c:v>-438.19699999999955</c:v>
                </c:pt>
                <c:pt idx="74">
                  <c:v>-471.70499999999953</c:v>
                </c:pt>
                <c:pt idx="75">
                  <c:v>-353.5209999999995</c:v>
                </c:pt>
                <c:pt idx="76">
                  <c:v>-454.6339999999995</c:v>
                </c:pt>
                <c:pt idx="77">
                  <c:v>-408.36899999999952</c:v>
                </c:pt>
                <c:pt idx="78">
                  <c:v>-210.06099999999952</c:v>
                </c:pt>
                <c:pt idx="79">
                  <c:v>-368.68999999999949</c:v>
                </c:pt>
                <c:pt idx="80">
                  <c:v>-449.37799999999947</c:v>
                </c:pt>
                <c:pt idx="81">
                  <c:v>-337.73199999999946</c:v>
                </c:pt>
                <c:pt idx="82">
                  <c:v>-199.71699999999947</c:v>
                </c:pt>
                <c:pt idx="83">
                  <c:v>-578.98399999999947</c:v>
                </c:pt>
                <c:pt idx="84">
                  <c:v>-524.93599999999947</c:v>
                </c:pt>
                <c:pt idx="85">
                  <c:v>-264.08799999999945</c:v>
                </c:pt>
                <c:pt idx="86">
                  <c:v>-56.799999999999443</c:v>
                </c:pt>
                <c:pt idx="87">
                  <c:v>98.045000000000556</c:v>
                </c:pt>
                <c:pt idx="88">
                  <c:v>-433.49499999999944</c:v>
                </c:pt>
                <c:pt idx="89">
                  <c:v>-658.48599999999942</c:v>
                </c:pt>
                <c:pt idx="90">
                  <c:v>-648.89299999999946</c:v>
                </c:pt>
                <c:pt idx="91">
                  <c:v>-478.48699999999945</c:v>
                </c:pt>
                <c:pt idx="92">
                  <c:v>-449.74099999999947</c:v>
                </c:pt>
                <c:pt idx="93">
                  <c:v>-142.20099999999945</c:v>
                </c:pt>
                <c:pt idx="94">
                  <c:v>-53.50299999999946</c:v>
                </c:pt>
                <c:pt idx="95">
                  <c:v>4.8520000000005368</c:v>
                </c:pt>
                <c:pt idx="96">
                  <c:v>16.646000000000537</c:v>
                </c:pt>
                <c:pt idx="97">
                  <c:v>86.713000000000534</c:v>
                </c:pt>
                <c:pt idx="98">
                  <c:v>310.35000000000053</c:v>
                </c:pt>
                <c:pt idx="99">
                  <c:v>-20.827999999999463</c:v>
                </c:pt>
                <c:pt idx="100">
                  <c:v>236.91700000000054</c:v>
                </c:pt>
                <c:pt idx="101">
                  <c:v>4.1540000000005364</c:v>
                </c:pt>
                <c:pt idx="102">
                  <c:v>-217.86999999999946</c:v>
                </c:pt>
                <c:pt idx="103">
                  <c:v>131.10600000000053</c:v>
                </c:pt>
                <c:pt idx="104">
                  <c:v>89.100000000000534</c:v>
                </c:pt>
                <c:pt idx="105">
                  <c:v>198.81300000000053</c:v>
                </c:pt>
                <c:pt idx="106">
                  <c:v>89.311000000000533</c:v>
                </c:pt>
                <c:pt idx="107">
                  <c:v>127.96300000000053</c:v>
                </c:pt>
                <c:pt idx="108">
                  <c:v>317.91900000000055</c:v>
                </c:pt>
                <c:pt idx="109">
                  <c:v>151.04400000000055</c:v>
                </c:pt>
                <c:pt idx="110">
                  <c:v>62.093000000000558</c:v>
                </c:pt>
                <c:pt idx="111">
                  <c:v>165.33400000000057</c:v>
                </c:pt>
                <c:pt idx="112">
                  <c:v>295.82500000000061</c:v>
                </c:pt>
                <c:pt idx="113">
                  <c:v>-90.558999999999401</c:v>
                </c:pt>
                <c:pt idx="114">
                  <c:v>-43.853999999999402</c:v>
                </c:pt>
                <c:pt idx="115">
                  <c:v>209.61500000000058</c:v>
                </c:pt>
                <c:pt idx="116">
                  <c:v>409.40500000000054</c:v>
                </c:pt>
                <c:pt idx="117">
                  <c:v>556.78600000000051</c:v>
                </c:pt>
                <c:pt idx="118">
                  <c:v>18.648000000000479</c:v>
                </c:pt>
                <c:pt idx="119">
                  <c:v>-212.80199999999951</c:v>
                </c:pt>
                <c:pt idx="120">
                  <c:v>-209.79799999999952</c:v>
                </c:pt>
                <c:pt idx="121">
                  <c:v>-46.09799999999953</c:v>
                </c:pt>
                <c:pt idx="122">
                  <c:v>-24.133999999999531</c:v>
                </c:pt>
                <c:pt idx="123">
                  <c:v>276.18100000000049</c:v>
                </c:pt>
                <c:pt idx="124">
                  <c:v>356.85000000000048</c:v>
                </c:pt>
                <c:pt idx="125">
                  <c:v>409.04400000000049</c:v>
                </c:pt>
                <c:pt idx="126">
                  <c:v>415.39900000000051</c:v>
                </c:pt>
                <c:pt idx="127">
                  <c:v>479.97800000000052</c:v>
                </c:pt>
                <c:pt idx="128">
                  <c:v>697.50900000000047</c:v>
                </c:pt>
                <c:pt idx="129">
                  <c:v>360.12600000000049</c:v>
                </c:pt>
                <c:pt idx="130">
                  <c:v>611.82400000000052</c:v>
                </c:pt>
                <c:pt idx="131">
                  <c:v>373.74100000000055</c:v>
                </c:pt>
                <c:pt idx="132">
                  <c:v>147.28700000000055</c:v>
                </c:pt>
                <c:pt idx="133">
                  <c:v>490.91900000000055</c:v>
                </c:pt>
                <c:pt idx="134">
                  <c:v>443.16500000000053</c:v>
                </c:pt>
                <c:pt idx="135">
                  <c:v>547.53000000000054</c:v>
                </c:pt>
                <c:pt idx="136">
                  <c:v>432.43200000000053</c:v>
                </c:pt>
                <c:pt idx="137">
                  <c:v>466.01200000000051</c:v>
                </c:pt>
                <c:pt idx="138">
                  <c:v>651.32600000000048</c:v>
                </c:pt>
                <c:pt idx="139">
                  <c:v>479.19200000000046</c:v>
                </c:pt>
                <c:pt idx="140">
                  <c:v>384.51900000000046</c:v>
                </c:pt>
                <c:pt idx="141">
                  <c:v>482.79200000000048</c:v>
                </c:pt>
                <c:pt idx="142">
                  <c:v>608.90400000000045</c:v>
                </c:pt>
                <c:pt idx="143">
                  <c:v>218.54400000000044</c:v>
                </c:pt>
                <c:pt idx="144">
                  <c:v>261.29900000000043</c:v>
                </c:pt>
                <c:pt idx="145">
                  <c:v>510.85700000000043</c:v>
                </c:pt>
                <c:pt idx="146">
                  <c:v>705.95700000000045</c:v>
                </c:pt>
                <c:pt idx="147">
                  <c:v>849.39800000000048</c:v>
                </c:pt>
                <c:pt idx="148">
                  <c:v>307.10800000000052</c:v>
                </c:pt>
                <c:pt idx="149">
                  <c:v>71.780000000000513</c:v>
                </c:pt>
                <c:pt idx="150">
                  <c:v>70.248000000000516</c:v>
                </c:pt>
                <c:pt idx="151">
                  <c:v>229.89600000000053</c:v>
                </c:pt>
                <c:pt idx="152">
                  <c:v>247.85600000000053</c:v>
                </c:pt>
                <c:pt idx="153">
                  <c:v>542.86600000000055</c:v>
                </c:pt>
                <c:pt idx="154">
                  <c:v>618.73000000000059</c:v>
                </c:pt>
                <c:pt idx="155">
                  <c:v>667.32200000000057</c:v>
                </c:pt>
                <c:pt idx="156">
                  <c:v>670.23700000000053</c:v>
                </c:pt>
                <c:pt idx="157">
                  <c:v>731.24100000000055</c:v>
                </c:pt>
                <c:pt idx="158">
                  <c:v>945.28400000000056</c:v>
                </c:pt>
                <c:pt idx="159">
                  <c:v>604.72100000000057</c:v>
                </c:pt>
                <c:pt idx="160">
                  <c:v>853.92900000000054</c:v>
                </c:pt>
                <c:pt idx="161">
                  <c:v>614.10700000000054</c:v>
                </c:pt>
                <c:pt idx="162">
                  <c:v>386.08700000000056</c:v>
                </c:pt>
                <c:pt idx="163">
                  <c:v>729.90300000000047</c:v>
                </c:pt>
                <c:pt idx="164">
                  <c:v>682.18000000000052</c:v>
                </c:pt>
                <c:pt idx="165">
                  <c:v>786.94200000000046</c:v>
                </c:pt>
                <c:pt idx="166">
                  <c:v>672.98900000000049</c:v>
                </c:pt>
                <c:pt idx="167">
                  <c:v>708.49200000000053</c:v>
                </c:pt>
                <c:pt idx="168">
                  <c:v>897.59500000000048</c:v>
                </c:pt>
                <c:pt idx="169">
                  <c:v>727.90400000000045</c:v>
                </c:pt>
                <c:pt idx="170">
                  <c:v>636.52500000000043</c:v>
                </c:pt>
                <c:pt idx="171">
                  <c:v>740.5070000000004</c:v>
                </c:pt>
                <c:pt idx="172">
                  <c:v>872.6130000000004</c:v>
                </c:pt>
                <c:pt idx="173">
                  <c:v>486.80600000000038</c:v>
                </c:pt>
                <c:pt idx="174">
                  <c:v>538.1850000000004</c:v>
                </c:pt>
                <c:pt idx="175">
                  <c:v>798.45600000000036</c:v>
                </c:pt>
                <c:pt idx="176">
                  <c:v>1002.9850000000004</c:v>
                </c:pt>
                <c:pt idx="177">
                  <c:v>1158.3610000000003</c:v>
                </c:pt>
                <c:pt idx="178">
                  <c:v>621.89900000000034</c:v>
                </c:pt>
                <c:pt idx="179">
                  <c:v>395.95600000000036</c:v>
                </c:pt>
                <c:pt idx="180">
                  <c:v>408.00400000000036</c:v>
                </c:pt>
                <c:pt idx="181">
                  <c:v>583.42600000000039</c:v>
                </c:pt>
                <c:pt idx="182">
                  <c:v>615.34700000000043</c:v>
                </c:pt>
                <c:pt idx="183">
                  <c:v>928.43200000000047</c:v>
                </c:pt>
                <c:pt idx="184">
                  <c:v>1020.5050000000005</c:v>
                </c:pt>
                <c:pt idx="185">
                  <c:v>1083.7070000000003</c:v>
                </c:pt>
                <c:pt idx="186">
                  <c:v>1104.3040000000003</c:v>
                </c:pt>
                <c:pt idx="187">
                  <c:v>1182.2170000000003</c:v>
                </c:pt>
                <c:pt idx="188">
                  <c:v>1416.4310000000003</c:v>
                </c:pt>
                <c:pt idx="189">
                  <c:v>1087.0900000000001</c:v>
                </c:pt>
                <c:pt idx="190">
                  <c:v>1357.442</c:v>
                </c:pt>
                <c:pt idx="191">
                  <c:v>1128.9270000000001</c:v>
                </c:pt>
                <c:pt idx="192">
                  <c:v>912.53100000000018</c:v>
                </c:pt>
                <c:pt idx="193">
                  <c:v>1275.6350000000002</c:v>
                </c:pt>
                <c:pt idx="194">
                  <c:v>1236.0760000000002</c:v>
                </c:pt>
                <c:pt idx="195">
                  <c:v>1352.7040000000002</c:v>
                </c:pt>
                <c:pt idx="196">
                  <c:v>1246.0700000000002</c:v>
                </c:pt>
                <c:pt idx="197">
                  <c:v>1291.8950000000002</c:v>
                </c:pt>
                <c:pt idx="198">
                  <c:v>1493.3530000000003</c:v>
                </c:pt>
                <c:pt idx="199">
                  <c:v>1331.3730000000003</c:v>
                </c:pt>
                <c:pt idx="200">
                  <c:v>1090.1610000000003</c:v>
                </c:pt>
                <c:pt idx="201">
                  <c:v>1097.5640000000003</c:v>
                </c:pt>
                <c:pt idx="202">
                  <c:v>1267.6580000000004</c:v>
                </c:pt>
                <c:pt idx="203">
                  <c:v>1284.4360000000004</c:v>
                </c:pt>
                <c:pt idx="204">
                  <c:v>1602.3980000000004</c:v>
                </c:pt>
                <c:pt idx="205">
                  <c:v>1684.8460000000005</c:v>
                </c:pt>
                <c:pt idx="206">
                  <c:v>1753.8870000000004</c:v>
                </c:pt>
                <c:pt idx="207">
                  <c:v>1766.1350000000004</c:v>
                </c:pt>
                <c:pt idx="208">
                  <c:v>1835.9570000000003</c:v>
                </c:pt>
                <c:pt idx="209">
                  <c:v>2070.7520000000004</c:v>
                </c:pt>
                <c:pt idx="210">
                  <c:v>1729.0000000000005</c:v>
                </c:pt>
                <c:pt idx="211">
                  <c:v>2000.6420000000005</c:v>
                </c:pt>
                <c:pt idx="212">
                  <c:v>1769.0730000000005</c:v>
                </c:pt>
                <c:pt idx="213">
                  <c:v>1551.1560000000006</c:v>
                </c:pt>
                <c:pt idx="214">
                  <c:v>1917.6720000000007</c:v>
                </c:pt>
                <c:pt idx="215">
                  <c:v>1880.3960000000006</c:v>
                </c:pt>
                <c:pt idx="216">
                  <c:v>1999.4210000000007</c:v>
                </c:pt>
                <c:pt idx="217">
                  <c:v>1897.8640000000007</c:v>
                </c:pt>
                <c:pt idx="218">
                  <c:v>1944.2860000000007</c:v>
                </c:pt>
                <c:pt idx="219">
                  <c:v>2153.2850000000008</c:v>
                </c:pt>
                <c:pt idx="220">
                  <c:v>1993.7780000000007</c:v>
                </c:pt>
                <c:pt idx="221">
                  <c:v>1916.1210000000008</c:v>
                </c:pt>
                <c:pt idx="222">
                  <c:v>2030.4350000000009</c:v>
                </c:pt>
                <c:pt idx="223">
                  <c:v>2170.0590000000007</c:v>
                </c:pt>
                <c:pt idx="224">
                  <c:v>1774.1730000000007</c:v>
                </c:pt>
                <c:pt idx="225">
                  <c:v>1841.9060000000006</c:v>
                </c:pt>
                <c:pt idx="226">
                  <c:v>2118.7940000000008</c:v>
                </c:pt>
                <c:pt idx="227">
                  <c:v>2334.2560000000008</c:v>
                </c:pt>
                <c:pt idx="228">
                  <c:v>2459.3120000000008</c:v>
                </c:pt>
                <c:pt idx="229">
                  <c:v>1913.3280000000009</c:v>
                </c:pt>
                <c:pt idx="230">
                  <c:v>1746.5280000000009</c:v>
                </c:pt>
                <c:pt idx="231">
                  <c:v>1664.9830000000009</c:v>
                </c:pt>
                <c:pt idx="232">
                  <c:v>1564.4960000000008</c:v>
                </c:pt>
                <c:pt idx="233">
                  <c:v>1332.4620000000009</c:v>
                </c:pt>
                <c:pt idx="234">
                  <c:v>1525.093000000001</c:v>
                </c:pt>
                <c:pt idx="235">
                  <c:v>1100.5560000000009</c:v>
                </c:pt>
                <c:pt idx="236">
                  <c:v>1202.507000000001</c:v>
                </c:pt>
                <c:pt idx="237">
                  <c:v>1436.216000000001</c:v>
                </c:pt>
                <c:pt idx="238">
                  <c:v>1294.4410000000009</c:v>
                </c:pt>
                <c:pt idx="239">
                  <c:v>1486.0780000000009</c:v>
                </c:pt>
                <c:pt idx="240">
                  <c:v>1482.939000000001</c:v>
                </c:pt>
                <c:pt idx="241">
                  <c:v>1847.1180000000008</c:v>
                </c:pt>
                <c:pt idx="242">
                  <c:v>1657.5510000000008</c:v>
                </c:pt>
                <c:pt idx="243">
                  <c:v>1491.0310000000009</c:v>
                </c:pt>
                <c:pt idx="244">
                  <c:v>1995.1130000000007</c:v>
                </c:pt>
                <c:pt idx="245">
                  <c:v>2308.7740000000008</c:v>
                </c:pt>
                <c:pt idx="246">
                  <c:v>2290.8080000000009</c:v>
                </c:pt>
                <c:pt idx="247">
                  <c:v>2287.3480000000009</c:v>
                </c:pt>
                <c:pt idx="248">
                  <c:v>2307.0020000000009</c:v>
                </c:pt>
                <c:pt idx="249">
                  <c:v>2611.1510000000007</c:v>
                </c:pt>
                <c:pt idx="250">
                  <c:v>2558.8950000000009</c:v>
                </c:pt>
                <c:pt idx="251">
                  <c:v>2233.5380000000009</c:v>
                </c:pt>
                <c:pt idx="252">
                  <c:v>1940.293000000001</c:v>
                </c:pt>
                <c:pt idx="253">
                  <c:v>1687.4810000000011</c:v>
                </c:pt>
                <c:pt idx="254">
                  <c:v>1774.6810000000012</c:v>
                </c:pt>
                <c:pt idx="255">
                  <c:v>1737.0700000000011</c:v>
                </c:pt>
                <c:pt idx="256">
                  <c:v>1861.0180000000012</c:v>
                </c:pt>
                <c:pt idx="257">
                  <c:v>2290.5200000000013</c:v>
                </c:pt>
                <c:pt idx="258">
                  <c:v>2320.4600000000014</c:v>
                </c:pt>
                <c:pt idx="259">
                  <c:v>2549.8420000000015</c:v>
                </c:pt>
                <c:pt idx="260">
                  <c:v>2812.6510000000017</c:v>
                </c:pt>
                <c:pt idx="261">
                  <c:v>2697.2190000000019</c:v>
                </c:pt>
                <c:pt idx="262">
                  <c:v>2649.6440000000021</c:v>
                </c:pt>
                <c:pt idx="263">
                  <c:v>2664.1540000000023</c:v>
                </c:pt>
                <c:pt idx="264">
                  <c:v>2715.7080000000024</c:v>
                </c:pt>
                <c:pt idx="265">
                  <c:v>2744.3930000000023</c:v>
                </c:pt>
                <c:pt idx="266">
                  <c:v>3071.8370000000023</c:v>
                </c:pt>
                <c:pt idx="267">
                  <c:v>3241.6210000000024</c:v>
                </c:pt>
                <c:pt idx="268">
                  <c:v>3288.6130000000026</c:v>
                </c:pt>
                <c:pt idx="269">
                  <c:v>3342.2330000000024</c:v>
                </c:pt>
                <c:pt idx="270">
                  <c:v>3385.4830000000024</c:v>
                </c:pt>
                <c:pt idx="271">
                  <c:v>3339.9440000000022</c:v>
                </c:pt>
                <c:pt idx="272">
                  <c:v>3455.7160000000022</c:v>
                </c:pt>
                <c:pt idx="273">
                  <c:v>3706.146000000002</c:v>
                </c:pt>
                <c:pt idx="274">
                  <c:v>3765.6290000000022</c:v>
                </c:pt>
                <c:pt idx="275">
                  <c:v>3792.608000000002</c:v>
                </c:pt>
                <c:pt idx="276">
                  <c:v>3684.1810000000019</c:v>
                </c:pt>
                <c:pt idx="277">
                  <c:v>3671.3710000000019</c:v>
                </c:pt>
                <c:pt idx="278">
                  <c:v>3854.818000000002</c:v>
                </c:pt>
                <c:pt idx="279">
                  <c:v>3486.8140000000021</c:v>
                </c:pt>
                <c:pt idx="280">
                  <c:v>3674.1290000000022</c:v>
                </c:pt>
                <c:pt idx="281">
                  <c:v>3727.253000000002</c:v>
                </c:pt>
                <c:pt idx="282">
                  <c:v>3383.8080000000018</c:v>
                </c:pt>
                <c:pt idx="283">
                  <c:v>3388.9280000000017</c:v>
                </c:pt>
                <c:pt idx="284">
                  <c:v>3569.9430000000016</c:v>
                </c:pt>
                <c:pt idx="285">
                  <c:v>3574.9580000000014</c:v>
                </c:pt>
                <c:pt idx="286">
                  <c:v>3426.7300000000014</c:v>
                </c:pt>
                <c:pt idx="287">
                  <c:v>3099.9750000000013</c:v>
                </c:pt>
                <c:pt idx="288">
                  <c:v>3448.3700000000013</c:v>
                </c:pt>
                <c:pt idx="289">
                  <c:v>3486.0870000000014</c:v>
                </c:pt>
                <c:pt idx="290">
                  <c:v>3482.9050000000016</c:v>
                </c:pt>
                <c:pt idx="291">
                  <c:v>3779.7710000000015</c:v>
                </c:pt>
                <c:pt idx="292">
                  <c:v>3679.3440000000014</c:v>
                </c:pt>
                <c:pt idx="293">
                  <c:v>3934.6180000000013</c:v>
                </c:pt>
                <c:pt idx="294">
                  <c:v>3903.4960000000015</c:v>
                </c:pt>
                <c:pt idx="295">
                  <c:v>4019.6280000000015</c:v>
                </c:pt>
                <c:pt idx="296">
                  <c:v>4127.0590000000011</c:v>
                </c:pt>
                <c:pt idx="297">
                  <c:v>4025.7620000000011</c:v>
                </c:pt>
                <c:pt idx="298">
                  <c:v>3891.8210000000013</c:v>
                </c:pt>
                <c:pt idx="299">
                  <c:v>3986.7770000000014</c:v>
                </c:pt>
              </c:numCache>
            </c:numRef>
          </c:yVal>
          <c:smooth val="1"/>
        </c:ser>
        <c:ser>
          <c:idx val="1"/>
          <c:order val="1"/>
          <c:tx>
            <c:strRef>
              <c:f>'Historical (1700_2000)'!$H$1</c:f>
              <c:strCache>
                <c:ptCount val="1"/>
                <c:pt idx="0">
                  <c:v>Human Disturbance</c:v>
                </c:pt>
              </c:strCache>
            </c:strRef>
          </c:tx>
          <c:marker>
            <c:symbol val="none"/>
          </c:marker>
          <c:xVal>
            <c:numRef>
              <c:f>'Historical (1700_2000)'!$A$2:$A$302</c:f>
              <c:numCache>
                <c:formatCode>General</c:formatCode>
                <c:ptCount val="301"/>
                <c:pt idx="0">
                  <c:v>1701</c:v>
                </c:pt>
                <c:pt idx="1">
                  <c:v>1702</c:v>
                </c:pt>
                <c:pt idx="2">
                  <c:v>1703</c:v>
                </c:pt>
                <c:pt idx="3">
                  <c:v>1704</c:v>
                </c:pt>
                <c:pt idx="4">
                  <c:v>1705</c:v>
                </c:pt>
                <c:pt idx="5">
                  <c:v>1706</c:v>
                </c:pt>
                <c:pt idx="6">
                  <c:v>1707</c:v>
                </c:pt>
                <c:pt idx="7">
                  <c:v>1708</c:v>
                </c:pt>
                <c:pt idx="8">
                  <c:v>1709</c:v>
                </c:pt>
                <c:pt idx="9">
                  <c:v>1710</c:v>
                </c:pt>
                <c:pt idx="10">
                  <c:v>1711</c:v>
                </c:pt>
                <c:pt idx="11">
                  <c:v>1712</c:v>
                </c:pt>
                <c:pt idx="12">
                  <c:v>1713</c:v>
                </c:pt>
                <c:pt idx="13">
                  <c:v>1714</c:v>
                </c:pt>
                <c:pt idx="14">
                  <c:v>1715</c:v>
                </c:pt>
                <c:pt idx="15">
                  <c:v>1716</c:v>
                </c:pt>
                <c:pt idx="16">
                  <c:v>1717</c:v>
                </c:pt>
                <c:pt idx="17">
                  <c:v>1718</c:v>
                </c:pt>
                <c:pt idx="18">
                  <c:v>1719</c:v>
                </c:pt>
                <c:pt idx="19">
                  <c:v>1720</c:v>
                </c:pt>
                <c:pt idx="20">
                  <c:v>1721</c:v>
                </c:pt>
                <c:pt idx="21">
                  <c:v>1722</c:v>
                </c:pt>
                <c:pt idx="22">
                  <c:v>1723</c:v>
                </c:pt>
                <c:pt idx="23">
                  <c:v>1724</c:v>
                </c:pt>
                <c:pt idx="24">
                  <c:v>1725</c:v>
                </c:pt>
                <c:pt idx="25">
                  <c:v>1726</c:v>
                </c:pt>
                <c:pt idx="26">
                  <c:v>1727</c:v>
                </c:pt>
                <c:pt idx="27">
                  <c:v>1728</c:v>
                </c:pt>
                <c:pt idx="28">
                  <c:v>1729</c:v>
                </c:pt>
                <c:pt idx="29">
                  <c:v>1730</c:v>
                </c:pt>
                <c:pt idx="30">
                  <c:v>1731</c:v>
                </c:pt>
                <c:pt idx="31">
                  <c:v>1732</c:v>
                </c:pt>
                <c:pt idx="32">
                  <c:v>1733</c:v>
                </c:pt>
                <c:pt idx="33">
                  <c:v>1734</c:v>
                </c:pt>
                <c:pt idx="34">
                  <c:v>1735</c:v>
                </c:pt>
                <c:pt idx="35">
                  <c:v>1736</c:v>
                </c:pt>
                <c:pt idx="36">
                  <c:v>1737</c:v>
                </c:pt>
                <c:pt idx="37">
                  <c:v>1738</c:v>
                </c:pt>
                <c:pt idx="38">
                  <c:v>1739</c:v>
                </c:pt>
                <c:pt idx="39">
                  <c:v>1740</c:v>
                </c:pt>
                <c:pt idx="40">
                  <c:v>1741</c:v>
                </c:pt>
                <c:pt idx="41">
                  <c:v>1742</c:v>
                </c:pt>
                <c:pt idx="42">
                  <c:v>1743</c:v>
                </c:pt>
                <c:pt idx="43">
                  <c:v>1744</c:v>
                </c:pt>
                <c:pt idx="44">
                  <c:v>1745</c:v>
                </c:pt>
                <c:pt idx="45">
                  <c:v>1746</c:v>
                </c:pt>
                <c:pt idx="46">
                  <c:v>1747</c:v>
                </c:pt>
                <c:pt idx="47">
                  <c:v>1748</c:v>
                </c:pt>
                <c:pt idx="48">
                  <c:v>1749</c:v>
                </c:pt>
                <c:pt idx="49">
                  <c:v>1750</c:v>
                </c:pt>
                <c:pt idx="50">
                  <c:v>1751</c:v>
                </c:pt>
                <c:pt idx="51">
                  <c:v>1752</c:v>
                </c:pt>
                <c:pt idx="52">
                  <c:v>1753</c:v>
                </c:pt>
                <c:pt idx="53">
                  <c:v>1754</c:v>
                </c:pt>
                <c:pt idx="54">
                  <c:v>1755</c:v>
                </c:pt>
                <c:pt idx="55">
                  <c:v>1756</c:v>
                </c:pt>
                <c:pt idx="56">
                  <c:v>1757</c:v>
                </c:pt>
                <c:pt idx="57">
                  <c:v>1758</c:v>
                </c:pt>
                <c:pt idx="58">
                  <c:v>1759</c:v>
                </c:pt>
                <c:pt idx="59">
                  <c:v>1760</c:v>
                </c:pt>
                <c:pt idx="60">
                  <c:v>1761</c:v>
                </c:pt>
                <c:pt idx="61">
                  <c:v>1762</c:v>
                </c:pt>
                <c:pt idx="62">
                  <c:v>1763</c:v>
                </c:pt>
                <c:pt idx="63">
                  <c:v>1764</c:v>
                </c:pt>
                <c:pt idx="64">
                  <c:v>1765</c:v>
                </c:pt>
                <c:pt idx="65">
                  <c:v>1766</c:v>
                </c:pt>
                <c:pt idx="66">
                  <c:v>1767</c:v>
                </c:pt>
                <c:pt idx="67">
                  <c:v>1768</c:v>
                </c:pt>
                <c:pt idx="68">
                  <c:v>1769</c:v>
                </c:pt>
                <c:pt idx="69">
                  <c:v>1770</c:v>
                </c:pt>
                <c:pt idx="70">
                  <c:v>1771</c:v>
                </c:pt>
                <c:pt idx="71">
                  <c:v>1772</c:v>
                </c:pt>
                <c:pt idx="72">
                  <c:v>1773</c:v>
                </c:pt>
                <c:pt idx="73">
                  <c:v>1774</c:v>
                </c:pt>
                <c:pt idx="74">
                  <c:v>1775</c:v>
                </c:pt>
                <c:pt idx="75">
                  <c:v>1776</c:v>
                </c:pt>
                <c:pt idx="76">
                  <c:v>1777</c:v>
                </c:pt>
                <c:pt idx="77">
                  <c:v>1778</c:v>
                </c:pt>
                <c:pt idx="78">
                  <c:v>1779</c:v>
                </c:pt>
                <c:pt idx="79">
                  <c:v>1780</c:v>
                </c:pt>
                <c:pt idx="80">
                  <c:v>1781</c:v>
                </c:pt>
                <c:pt idx="81">
                  <c:v>1782</c:v>
                </c:pt>
                <c:pt idx="82">
                  <c:v>1783</c:v>
                </c:pt>
                <c:pt idx="83">
                  <c:v>1784</c:v>
                </c:pt>
                <c:pt idx="84">
                  <c:v>1785</c:v>
                </c:pt>
                <c:pt idx="85">
                  <c:v>1786</c:v>
                </c:pt>
                <c:pt idx="86">
                  <c:v>1787</c:v>
                </c:pt>
                <c:pt idx="87">
                  <c:v>1788</c:v>
                </c:pt>
                <c:pt idx="88">
                  <c:v>1789</c:v>
                </c:pt>
                <c:pt idx="89">
                  <c:v>1790</c:v>
                </c:pt>
                <c:pt idx="90">
                  <c:v>1791</c:v>
                </c:pt>
                <c:pt idx="91">
                  <c:v>1792</c:v>
                </c:pt>
                <c:pt idx="92">
                  <c:v>1793</c:v>
                </c:pt>
                <c:pt idx="93">
                  <c:v>1794</c:v>
                </c:pt>
                <c:pt idx="94">
                  <c:v>1795</c:v>
                </c:pt>
                <c:pt idx="95">
                  <c:v>1796</c:v>
                </c:pt>
                <c:pt idx="96">
                  <c:v>1797</c:v>
                </c:pt>
                <c:pt idx="97">
                  <c:v>1798</c:v>
                </c:pt>
                <c:pt idx="98">
                  <c:v>1799</c:v>
                </c:pt>
                <c:pt idx="99">
                  <c:v>1800</c:v>
                </c:pt>
                <c:pt idx="100">
                  <c:v>1801</c:v>
                </c:pt>
                <c:pt idx="101">
                  <c:v>1802</c:v>
                </c:pt>
                <c:pt idx="102">
                  <c:v>1803</c:v>
                </c:pt>
                <c:pt idx="103">
                  <c:v>1804</c:v>
                </c:pt>
                <c:pt idx="104">
                  <c:v>1805</c:v>
                </c:pt>
                <c:pt idx="105">
                  <c:v>1806</c:v>
                </c:pt>
                <c:pt idx="106">
                  <c:v>1807</c:v>
                </c:pt>
                <c:pt idx="107">
                  <c:v>1808</c:v>
                </c:pt>
                <c:pt idx="108">
                  <c:v>1809</c:v>
                </c:pt>
                <c:pt idx="109">
                  <c:v>1810</c:v>
                </c:pt>
                <c:pt idx="110">
                  <c:v>1811</c:v>
                </c:pt>
                <c:pt idx="111">
                  <c:v>1812</c:v>
                </c:pt>
                <c:pt idx="112">
                  <c:v>1813</c:v>
                </c:pt>
                <c:pt idx="113">
                  <c:v>1814</c:v>
                </c:pt>
                <c:pt idx="114">
                  <c:v>1815</c:v>
                </c:pt>
                <c:pt idx="115">
                  <c:v>1816</c:v>
                </c:pt>
                <c:pt idx="116">
                  <c:v>1817</c:v>
                </c:pt>
                <c:pt idx="117">
                  <c:v>1818</c:v>
                </c:pt>
                <c:pt idx="118">
                  <c:v>1819</c:v>
                </c:pt>
                <c:pt idx="119">
                  <c:v>1820</c:v>
                </c:pt>
                <c:pt idx="120">
                  <c:v>1821</c:v>
                </c:pt>
                <c:pt idx="121">
                  <c:v>1822</c:v>
                </c:pt>
                <c:pt idx="122">
                  <c:v>1823</c:v>
                </c:pt>
                <c:pt idx="123">
                  <c:v>1824</c:v>
                </c:pt>
                <c:pt idx="124">
                  <c:v>1825</c:v>
                </c:pt>
                <c:pt idx="125">
                  <c:v>1826</c:v>
                </c:pt>
                <c:pt idx="126">
                  <c:v>1827</c:v>
                </c:pt>
                <c:pt idx="127">
                  <c:v>1828</c:v>
                </c:pt>
                <c:pt idx="128">
                  <c:v>1829</c:v>
                </c:pt>
                <c:pt idx="129">
                  <c:v>1830</c:v>
                </c:pt>
                <c:pt idx="130">
                  <c:v>1831</c:v>
                </c:pt>
                <c:pt idx="131">
                  <c:v>1832</c:v>
                </c:pt>
                <c:pt idx="132">
                  <c:v>1833</c:v>
                </c:pt>
                <c:pt idx="133">
                  <c:v>1834</c:v>
                </c:pt>
                <c:pt idx="134">
                  <c:v>1835</c:v>
                </c:pt>
                <c:pt idx="135">
                  <c:v>1836</c:v>
                </c:pt>
                <c:pt idx="136">
                  <c:v>1837</c:v>
                </c:pt>
                <c:pt idx="137">
                  <c:v>1838</c:v>
                </c:pt>
                <c:pt idx="138">
                  <c:v>1839</c:v>
                </c:pt>
                <c:pt idx="139">
                  <c:v>1840</c:v>
                </c:pt>
                <c:pt idx="140">
                  <c:v>1841</c:v>
                </c:pt>
                <c:pt idx="141">
                  <c:v>1842</c:v>
                </c:pt>
                <c:pt idx="142">
                  <c:v>1843</c:v>
                </c:pt>
                <c:pt idx="143">
                  <c:v>1844</c:v>
                </c:pt>
                <c:pt idx="144">
                  <c:v>1845</c:v>
                </c:pt>
                <c:pt idx="145">
                  <c:v>1846</c:v>
                </c:pt>
                <c:pt idx="146">
                  <c:v>1847</c:v>
                </c:pt>
                <c:pt idx="147">
                  <c:v>1848</c:v>
                </c:pt>
                <c:pt idx="148">
                  <c:v>1849</c:v>
                </c:pt>
                <c:pt idx="149">
                  <c:v>1850</c:v>
                </c:pt>
                <c:pt idx="150">
                  <c:v>1851</c:v>
                </c:pt>
                <c:pt idx="151">
                  <c:v>1852</c:v>
                </c:pt>
                <c:pt idx="152">
                  <c:v>1853</c:v>
                </c:pt>
                <c:pt idx="153">
                  <c:v>1854</c:v>
                </c:pt>
                <c:pt idx="154">
                  <c:v>1855</c:v>
                </c:pt>
                <c:pt idx="155">
                  <c:v>1856</c:v>
                </c:pt>
                <c:pt idx="156">
                  <c:v>1857</c:v>
                </c:pt>
                <c:pt idx="157">
                  <c:v>1858</c:v>
                </c:pt>
                <c:pt idx="158">
                  <c:v>1859</c:v>
                </c:pt>
                <c:pt idx="159">
                  <c:v>1860</c:v>
                </c:pt>
                <c:pt idx="160">
                  <c:v>1861</c:v>
                </c:pt>
                <c:pt idx="161">
                  <c:v>1862</c:v>
                </c:pt>
                <c:pt idx="162">
                  <c:v>1863</c:v>
                </c:pt>
                <c:pt idx="163">
                  <c:v>1864</c:v>
                </c:pt>
                <c:pt idx="164">
                  <c:v>1865</c:v>
                </c:pt>
                <c:pt idx="165">
                  <c:v>1866</c:v>
                </c:pt>
                <c:pt idx="166">
                  <c:v>1867</c:v>
                </c:pt>
                <c:pt idx="167">
                  <c:v>1868</c:v>
                </c:pt>
                <c:pt idx="168">
                  <c:v>1869</c:v>
                </c:pt>
                <c:pt idx="169">
                  <c:v>1870</c:v>
                </c:pt>
                <c:pt idx="170">
                  <c:v>1871</c:v>
                </c:pt>
                <c:pt idx="171">
                  <c:v>1872</c:v>
                </c:pt>
                <c:pt idx="172">
                  <c:v>1873</c:v>
                </c:pt>
                <c:pt idx="173">
                  <c:v>1874</c:v>
                </c:pt>
                <c:pt idx="174">
                  <c:v>1875</c:v>
                </c:pt>
                <c:pt idx="175">
                  <c:v>1876</c:v>
                </c:pt>
                <c:pt idx="176">
                  <c:v>1877</c:v>
                </c:pt>
                <c:pt idx="177">
                  <c:v>1878</c:v>
                </c:pt>
                <c:pt idx="178">
                  <c:v>1879</c:v>
                </c:pt>
                <c:pt idx="179">
                  <c:v>1880</c:v>
                </c:pt>
                <c:pt idx="180">
                  <c:v>1881</c:v>
                </c:pt>
                <c:pt idx="181">
                  <c:v>1882</c:v>
                </c:pt>
                <c:pt idx="182">
                  <c:v>1883</c:v>
                </c:pt>
                <c:pt idx="183">
                  <c:v>1884</c:v>
                </c:pt>
                <c:pt idx="184">
                  <c:v>1885</c:v>
                </c:pt>
                <c:pt idx="185">
                  <c:v>1886</c:v>
                </c:pt>
                <c:pt idx="186">
                  <c:v>1887</c:v>
                </c:pt>
                <c:pt idx="187">
                  <c:v>1888</c:v>
                </c:pt>
                <c:pt idx="188">
                  <c:v>1889</c:v>
                </c:pt>
                <c:pt idx="189">
                  <c:v>1890</c:v>
                </c:pt>
                <c:pt idx="190">
                  <c:v>1891</c:v>
                </c:pt>
                <c:pt idx="191">
                  <c:v>1892</c:v>
                </c:pt>
                <c:pt idx="192">
                  <c:v>1893</c:v>
                </c:pt>
                <c:pt idx="193">
                  <c:v>1894</c:v>
                </c:pt>
                <c:pt idx="194">
                  <c:v>1895</c:v>
                </c:pt>
                <c:pt idx="195">
                  <c:v>1896</c:v>
                </c:pt>
                <c:pt idx="196">
                  <c:v>1897</c:v>
                </c:pt>
                <c:pt idx="197">
                  <c:v>1898</c:v>
                </c:pt>
                <c:pt idx="198">
                  <c:v>1899</c:v>
                </c:pt>
                <c:pt idx="199">
                  <c:v>1900</c:v>
                </c:pt>
                <c:pt idx="200">
                  <c:v>1901</c:v>
                </c:pt>
                <c:pt idx="201">
                  <c:v>1902</c:v>
                </c:pt>
                <c:pt idx="202">
                  <c:v>1903</c:v>
                </c:pt>
                <c:pt idx="203">
                  <c:v>1904</c:v>
                </c:pt>
                <c:pt idx="204">
                  <c:v>1905</c:v>
                </c:pt>
                <c:pt idx="205">
                  <c:v>1906</c:v>
                </c:pt>
                <c:pt idx="206">
                  <c:v>1907</c:v>
                </c:pt>
                <c:pt idx="207">
                  <c:v>1908</c:v>
                </c:pt>
                <c:pt idx="208">
                  <c:v>1909</c:v>
                </c:pt>
                <c:pt idx="209">
                  <c:v>1910</c:v>
                </c:pt>
                <c:pt idx="210">
                  <c:v>1911</c:v>
                </c:pt>
                <c:pt idx="211">
                  <c:v>1912</c:v>
                </c:pt>
                <c:pt idx="212">
                  <c:v>1913</c:v>
                </c:pt>
                <c:pt idx="213">
                  <c:v>1914</c:v>
                </c:pt>
                <c:pt idx="214">
                  <c:v>1915</c:v>
                </c:pt>
                <c:pt idx="215">
                  <c:v>1916</c:v>
                </c:pt>
                <c:pt idx="216">
                  <c:v>1917</c:v>
                </c:pt>
                <c:pt idx="217">
                  <c:v>1918</c:v>
                </c:pt>
                <c:pt idx="218">
                  <c:v>1919</c:v>
                </c:pt>
                <c:pt idx="219">
                  <c:v>1920</c:v>
                </c:pt>
                <c:pt idx="220">
                  <c:v>1921</c:v>
                </c:pt>
                <c:pt idx="221">
                  <c:v>1922</c:v>
                </c:pt>
                <c:pt idx="222">
                  <c:v>1923</c:v>
                </c:pt>
                <c:pt idx="223">
                  <c:v>1924</c:v>
                </c:pt>
                <c:pt idx="224">
                  <c:v>1925</c:v>
                </c:pt>
                <c:pt idx="225">
                  <c:v>1926</c:v>
                </c:pt>
                <c:pt idx="226">
                  <c:v>1927</c:v>
                </c:pt>
                <c:pt idx="227">
                  <c:v>1928</c:v>
                </c:pt>
                <c:pt idx="228">
                  <c:v>1929</c:v>
                </c:pt>
                <c:pt idx="229">
                  <c:v>1930</c:v>
                </c:pt>
                <c:pt idx="230">
                  <c:v>1931</c:v>
                </c:pt>
                <c:pt idx="231">
                  <c:v>1932</c:v>
                </c:pt>
                <c:pt idx="232">
                  <c:v>1933</c:v>
                </c:pt>
                <c:pt idx="233">
                  <c:v>1934</c:v>
                </c:pt>
                <c:pt idx="234">
                  <c:v>1935</c:v>
                </c:pt>
                <c:pt idx="235">
                  <c:v>1936</c:v>
                </c:pt>
                <c:pt idx="236">
                  <c:v>1937</c:v>
                </c:pt>
                <c:pt idx="237">
                  <c:v>1938</c:v>
                </c:pt>
                <c:pt idx="238">
                  <c:v>1939</c:v>
                </c:pt>
                <c:pt idx="239">
                  <c:v>1940</c:v>
                </c:pt>
                <c:pt idx="240">
                  <c:v>1941</c:v>
                </c:pt>
                <c:pt idx="241">
                  <c:v>1942</c:v>
                </c:pt>
                <c:pt idx="242">
                  <c:v>1943</c:v>
                </c:pt>
                <c:pt idx="243">
                  <c:v>1944</c:v>
                </c:pt>
                <c:pt idx="244">
                  <c:v>1945</c:v>
                </c:pt>
                <c:pt idx="245">
                  <c:v>1946</c:v>
                </c:pt>
                <c:pt idx="246">
                  <c:v>1947</c:v>
                </c:pt>
                <c:pt idx="247">
                  <c:v>1948</c:v>
                </c:pt>
                <c:pt idx="248">
                  <c:v>1949</c:v>
                </c:pt>
                <c:pt idx="249">
                  <c:v>1950</c:v>
                </c:pt>
                <c:pt idx="250">
                  <c:v>1951</c:v>
                </c:pt>
                <c:pt idx="251">
                  <c:v>1952</c:v>
                </c:pt>
                <c:pt idx="252">
                  <c:v>1953</c:v>
                </c:pt>
                <c:pt idx="253">
                  <c:v>1954</c:v>
                </c:pt>
                <c:pt idx="254">
                  <c:v>1955</c:v>
                </c:pt>
                <c:pt idx="255">
                  <c:v>1956</c:v>
                </c:pt>
                <c:pt idx="256">
                  <c:v>1957</c:v>
                </c:pt>
                <c:pt idx="257">
                  <c:v>1958</c:v>
                </c:pt>
                <c:pt idx="258">
                  <c:v>1959</c:v>
                </c:pt>
                <c:pt idx="259">
                  <c:v>1960</c:v>
                </c:pt>
                <c:pt idx="260">
                  <c:v>1961</c:v>
                </c:pt>
                <c:pt idx="261">
                  <c:v>1962</c:v>
                </c:pt>
                <c:pt idx="262">
                  <c:v>1963</c:v>
                </c:pt>
                <c:pt idx="263">
                  <c:v>1964</c:v>
                </c:pt>
                <c:pt idx="264">
                  <c:v>1965</c:v>
                </c:pt>
                <c:pt idx="265">
                  <c:v>1966</c:v>
                </c:pt>
                <c:pt idx="266">
                  <c:v>1967</c:v>
                </c:pt>
                <c:pt idx="267">
                  <c:v>1968</c:v>
                </c:pt>
                <c:pt idx="268">
                  <c:v>1969</c:v>
                </c:pt>
                <c:pt idx="269">
                  <c:v>1970</c:v>
                </c:pt>
                <c:pt idx="270">
                  <c:v>1971</c:v>
                </c:pt>
                <c:pt idx="271">
                  <c:v>1972</c:v>
                </c:pt>
                <c:pt idx="272">
                  <c:v>1973</c:v>
                </c:pt>
                <c:pt idx="273">
                  <c:v>1974</c:v>
                </c:pt>
                <c:pt idx="274">
                  <c:v>1975</c:v>
                </c:pt>
                <c:pt idx="275">
                  <c:v>1976</c:v>
                </c:pt>
                <c:pt idx="276">
                  <c:v>1977</c:v>
                </c:pt>
                <c:pt idx="277">
                  <c:v>1978</c:v>
                </c:pt>
                <c:pt idx="278">
                  <c:v>1979</c:v>
                </c:pt>
                <c:pt idx="279">
                  <c:v>1980</c:v>
                </c:pt>
                <c:pt idx="280">
                  <c:v>1981</c:v>
                </c:pt>
                <c:pt idx="281">
                  <c:v>1982</c:v>
                </c:pt>
                <c:pt idx="282">
                  <c:v>1983</c:v>
                </c:pt>
                <c:pt idx="283">
                  <c:v>1984</c:v>
                </c:pt>
                <c:pt idx="284">
                  <c:v>1985</c:v>
                </c:pt>
                <c:pt idx="285">
                  <c:v>1986</c:v>
                </c:pt>
                <c:pt idx="286">
                  <c:v>1987</c:v>
                </c:pt>
                <c:pt idx="287">
                  <c:v>1988</c:v>
                </c:pt>
                <c:pt idx="288">
                  <c:v>1989</c:v>
                </c:pt>
                <c:pt idx="289">
                  <c:v>1990</c:v>
                </c:pt>
                <c:pt idx="290">
                  <c:v>1991</c:v>
                </c:pt>
                <c:pt idx="291">
                  <c:v>1992</c:v>
                </c:pt>
                <c:pt idx="292">
                  <c:v>1993</c:v>
                </c:pt>
                <c:pt idx="293">
                  <c:v>1994</c:v>
                </c:pt>
                <c:pt idx="294">
                  <c:v>1995</c:v>
                </c:pt>
                <c:pt idx="295">
                  <c:v>1996</c:v>
                </c:pt>
                <c:pt idx="296">
                  <c:v>1997</c:v>
                </c:pt>
                <c:pt idx="297">
                  <c:v>1998</c:v>
                </c:pt>
                <c:pt idx="298">
                  <c:v>1999</c:v>
                </c:pt>
                <c:pt idx="299">
                  <c:v>2000</c:v>
                </c:pt>
              </c:numCache>
            </c:numRef>
          </c:xVal>
          <c:yVal>
            <c:numRef>
              <c:f>'Historical (1700_2000)'!$H$2:$H$302</c:f>
              <c:numCache>
                <c:formatCode>General</c:formatCode>
                <c:ptCount val="301"/>
                <c:pt idx="0">
                  <c:v>-720.29600000000005</c:v>
                </c:pt>
                <c:pt idx="1">
                  <c:v>-1051.173</c:v>
                </c:pt>
                <c:pt idx="2">
                  <c:v>-1541.5529999999999</c:v>
                </c:pt>
                <c:pt idx="3">
                  <c:v>-1704.4109999999998</c:v>
                </c:pt>
                <c:pt idx="4">
                  <c:v>-1994.3009999999999</c:v>
                </c:pt>
                <c:pt idx="5">
                  <c:v>-2249.1059999999998</c:v>
                </c:pt>
                <c:pt idx="6">
                  <c:v>-2438.1349999999998</c:v>
                </c:pt>
                <c:pt idx="7">
                  <c:v>-2603.7539999999999</c:v>
                </c:pt>
                <c:pt idx="8">
                  <c:v>-2520.895</c:v>
                </c:pt>
                <c:pt idx="9">
                  <c:v>-3179.44</c:v>
                </c:pt>
                <c:pt idx="10">
                  <c:v>-3033.4380000000001</c:v>
                </c:pt>
                <c:pt idx="11">
                  <c:v>-3441.1330000000003</c:v>
                </c:pt>
                <c:pt idx="12">
                  <c:v>-3895.9730000000004</c:v>
                </c:pt>
                <c:pt idx="13">
                  <c:v>-3679.1950000000006</c:v>
                </c:pt>
                <c:pt idx="14">
                  <c:v>-3802.2380000000007</c:v>
                </c:pt>
                <c:pt idx="15">
                  <c:v>-3772.4130000000009</c:v>
                </c:pt>
                <c:pt idx="16">
                  <c:v>-3997.5590000000011</c:v>
                </c:pt>
                <c:pt idx="17">
                  <c:v>-3976.3950000000009</c:v>
                </c:pt>
                <c:pt idx="18">
                  <c:v>-3780.6110000000008</c:v>
                </c:pt>
                <c:pt idx="19">
                  <c:v>-4112.496000000001</c:v>
                </c:pt>
                <c:pt idx="20">
                  <c:v>-4247.3230000000012</c:v>
                </c:pt>
                <c:pt idx="21">
                  <c:v>-4146.0960000000014</c:v>
                </c:pt>
                <c:pt idx="22">
                  <c:v>-4111.2660000000014</c:v>
                </c:pt>
                <c:pt idx="23">
                  <c:v>-4772.8110000000015</c:v>
                </c:pt>
                <c:pt idx="24">
                  <c:v>-4842.6130000000012</c:v>
                </c:pt>
                <c:pt idx="25">
                  <c:v>-4622.5460000000012</c:v>
                </c:pt>
                <c:pt idx="26">
                  <c:v>-4394.045000000001</c:v>
                </c:pt>
                <c:pt idx="27">
                  <c:v>-4244.3640000000014</c:v>
                </c:pt>
                <c:pt idx="28">
                  <c:v>-4928.6430000000018</c:v>
                </c:pt>
                <c:pt idx="29">
                  <c:v>-5215.7030000000022</c:v>
                </c:pt>
                <c:pt idx="30">
                  <c:v>-5332.434000000002</c:v>
                </c:pt>
                <c:pt idx="31">
                  <c:v>-5134.3970000000018</c:v>
                </c:pt>
                <c:pt idx="32">
                  <c:v>-5148.5560000000014</c:v>
                </c:pt>
                <c:pt idx="33">
                  <c:v>-4871.9490000000014</c:v>
                </c:pt>
                <c:pt idx="34">
                  <c:v>-4820.8660000000018</c:v>
                </c:pt>
                <c:pt idx="35">
                  <c:v>-4810.3630000000021</c:v>
                </c:pt>
                <c:pt idx="36">
                  <c:v>-4764.9120000000021</c:v>
                </c:pt>
                <c:pt idx="37">
                  <c:v>-4739.0860000000021</c:v>
                </c:pt>
                <c:pt idx="38">
                  <c:v>-4505.2080000000024</c:v>
                </c:pt>
                <c:pt idx="39">
                  <c:v>-4997.0520000000024</c:v>
                </c:pt>
                <c:pt idx="40">
                  <c:v>-4732.2260000000024</c:v>
                </c:pt>
                <c:pt idx="41">
                  <c:v>-5013.9770000000026</c:v>
                </c:pt>
                <c:pt idx="42">
                  <c:v>-5360.1260000000029</c:v>
                </c:pt>
                <c:pt idx="43">
                  <c:v>-5063.6360000000032</c:v>
                </c:pt>
                <c:pt idx="44">
                  <c:v>-5107.3570000000027</c:v>
                </c:pt>
                <c:pt idx="45">
                  <c:v>-5020.3330000000024</c:v>
                </c:pt>
                <c:pt idx="46">
                  <c:v>-5183.2220000000025</c:v>
                </c:pt>
                <c:pt idx="47">
                  <c:v>-5111.8770000000022</c:v>
                </c:pt>
                <c:pt idx="48">
                  <c:v>-4883.742000000002</c:v>
                </c:pt>
                <c:pt idx="49">
                  <c:v>-5171.7980000000016</c:v>
                </c:pt>
                <c:pt idx="50">
                  <c:v>-5278.9000000000015</c:v>
                </c:pt>
                <c:pt idx="51">
                  <c:v>-5159.2080000000014</c:v>
                </c:pt>
                <c:pt idx="52">
                  <c:v>-5113.6350000000011</c:v>
                </c:pt>
                <c:pt idx="53">
                  <c:v>-5735.4760000000015</c:v>
                </c:pt>
                <c:pt idx="54">
                  <c:v>-5787.7100000000019</c:v>
                </c:pt>
                <c:pt idx="55">
                  <c:v>-5563.8450000000021</c:v>
                </c:pt>
                <c:pt idx="56">
                  <c:v>-5334.010000000002</c:v>
                </c:pt>
                <c:pt idx="57">
                  <c:v>-5182.9530000000022</c:v>
                </c:pt>
                <c:pt idx="58">
                  <c:v>-5841.1100000000024</c:v>
                </c:pt>
                <c:pt idx="59">
                  <c:v>-6123.1740000000027</c:v>
                </c:pt>
                <c:pt idx="60">
                  <c:v>-6240.1320000000023</c:v>
                </c:pt>
                <c:pt idx="61">
                  <c:v>-6050.751000000002</c:v>
                </c:pt>
                <c:pt idx="62">
                  <c:v>-6066.0560000000023</c:v>
                </c:pt>
                <c:pt idx="63">
                  <c:v>-5799.8410000000022</c:v>
                </c:pt>
                <c:pt idx="64">
                  <c:v>-5753.4810000000025</c:v>
                </c:pt>
                <c:pt idx="65">
                  <c:v>-5747.3860000000022</c:v>
                </c:pt>
                <c:pt idx="66">
                  <c:v>-5702.059000000002</c:v>
                </c:pt>
                <c:pt idx="67">
                  <c:v>-5683.8680000000022</c:v>
                </c:pt>
                <c:pt idx="68">
                  <c:v>-5462.8740000000025</c:v>
                </c:pt>
                <c:pt idx="69">
                  <c:v>-5943.7590000000027</c:v>
                </c:pt>
                <c:pt idx="70">
                  <c:v>-5695.3640000000023</c:v>
                </c:pt>
                <c:pt idx="71">
                  <c:v>-5972.568000000002</c:v>
                </c:pt>
                <c:pt idx="72">
                  <c:v>-6311.7360000000017</c:v>
                </c:pt>
                <c:pt idx="73">
                  <c:v>-6033.925000000002</c:v>
                </c:pt>
                <c:pt idx="74">
                  <c:v>-6090.541000000002</c:v>
                </c:pt>
                <c:pt idx="75">
                  <c:v>-6015.4010000000017</c:v>
                </c:pt>
                <c:pt idx="76">
                  <c:v>-6184.2190000000019</c:v>
                </c:pt>
                <c:pt idx="77">
                  <c:v>-6124.2870000000021</c:v>
                </c:pt>
                <c:pt idx="78">
                  <c:v>-5912.6740000000018</c:v>
                </c:pt>
                <c:pt idx="79">
                  <c:v>-6198.7710000000015</c:v>
                </c:pt>
                <c:pt idx="80">
                  <c:v>-6316.3900000000012</c:v>
                </c:pt>
                <c:pt idx="81">
                  <c:v>-6209.1800000000012</c:v>
                </c:pt>
                <c:pt idx="82">
                  <c:v>-6179.4410000000016</c:v>
                </c:pt>
                <c:pt idx="83">
                  <c:v>-6790.6980000000012</c:v>
                </c:pt>
                <c:pt idx="84">
                  <c:v>-6846.7900000000009</c:v>
                </c:pt>
                <c:pt idx="85">
                  <c:v>-6639.7100000000009</c:v>
                </c:pt>
                <c:pt idx="86">
                  <c:v>-6428.152000000001</c:v>
                </c:pt>
                <c:pt idx="87">
                  <c:v>-6291.5890000000009</c:v>
                </c:pt>
                <c:pt idx="88">
                  <c:v>-6937.1340000000009</c:v>
                </c:pt>
                <c:pt idx="89">
                  <c:v>-7221.7880000000005</c:v>
                </c:pt>
                <c:pt idx="90">
                  <c:v>-7348.4410000000007</c:v>
                </c:pt>
                <c:pt idx="91">
                  <c:v>-7174.844000000001</c:v>
                </c:pt>
                <c:pt idx="92">
                  <c:v>-7196.8560000000007</c:v>
                </c:pt>
                <c:pt idx="93">
                  <c:v>-6948.3930000000009</c:v>
                </c:pt>
                <c:pt idx="94">
                  <c:v>-6915.0260000000007</c:v>
                </c:pt>
                <c:pt idx="95">
                  <c:v>-6920.737000000001</c:v>
                </c:pt>
                <c:pt idx="96">
                  <c:v>-6883.7010000000009</c:v>
                </c:pt>
                <c:pt idx="97">
                  <c:v>-6880.6260000000011</c:v>
                </c:pt>
                <c:pt idx="98">
                  <c:v>-6679.8770000000013</c:v>
                </c:pt>
                <c:pt idx="99">
                  <c:v>-7156.429000000001</c:v>
                </c:pt>
                <c:pt idx="100">
                  <c:v>-6939.4620000000014</c:v>
                </c:pt>
                <c:pt idx="101">
                  <c:v>-7229.4840000000013</c:v>
                </c:pt>
                <c:pt idx="102">
                  <c:v>-7582.871000000001</c:v>
                </c:pt>
                <c:pt idx="103">
                  <c:v>-7343.902000000001</c:v>
                </c:pt>
                <c:pt idx="104">
                  <c:v>-7432.8420000000006</c:v>
                </c:pt>
                <c:pt idx="105">
                  <c:v>-7389.9050000000007</c:v>
                </c:pt>
                <c:pt idx="106">
                  <c:v>-7585.8990000000003</c:v>
                </c:pt>
                <c:pt idx="107">
                  <c:v>-7559.6260000000002</c:v>
                </c:pt>
                <c:pt idx="108">
                  <c:v>-7386.9279999999999</c:v>
                </c:pt>
                <c:pt idx="109">
                  <c:v>-7695.46</c:v>
                </c:pt>
                <c:pt idx="110">
                  <c:v>-7846.0349999999999</c:v>
                </c:pt>
                <c:pt idx="111">
                  <c:v>-7775.8869999999997</c:v>
                </c:pt>
                <c:pt idx="112">
                  <c:v>-7784.8969999999999</c:v>
                </c:pt>
                <c:pt idx="113">
                  <c:v>-8408.0370000000003</c:v>
                </c:pt>
                <c:pt idx="114">
                  <c:v>-8491.4030000000002</c:v>
                </c:pt>
                <c:pt idx="115">
                  <c:v>-8324.2209999999995</c:v>
                </c:pt>
                <c:pt idx="116">
                  <c:v>-8152.3239999999996</c:v>
                </c:pt>
                <c:pt idx="117">
                  <c:v>-8052.99</c:v>
                </c:pt>
                <c:pt idx="118">
                  <c:v>-8707.4639999999999</c:v>
                </c:pt>
                <c:pt idx="119">
                  <c:v>-9015.1209999999992</c:v>
                </c:pt>
                <c:pt idx="120">
                  <c:v>-9169.9309999999987</c:v>
                </c:pt>
                <c:pt idx="121">
                  <c:v>-9035.7159999999985</c:v>
                </c:pt>
                <c:pt idx="122">
                  <c:v>-9086.1319999999978</c:v>
                </c:pt>
                <c:pt idx="123">
                  <c:v>-8875.0759999999973</c:v>
                </c:pt>
                <c:pt idx="124">
                  <c:v>-8871.9019999999964</c:v>
                </c:pt>
                <c:pt idx="125">
                  <c:v>-8908.006999999996</c:v>
                </c:pt>
                <c:pt idx="126">
                  <c:v>-8897.0679999999957</c:v>
                </c:pt>
                <c:pt idx="127">
                  <c:v>-8923.7999999999956</c:v>
                </c:pt>
                <c:pt idx="128">
                  <c:v>-8756.6559999999954</c:v>
                </c:pt>
                <c:pt idx="129">
                  <c:v>-9238.135999999995</c:v>
                </c:pt>
                <c:pt idx="130">
                  <c:v>-9045.2039999999943</c:v>
                </c:pt>
                <c:pt idx="131">
                  <c:v>-9337.5139999999938</c:v>
                </c:pt>
                <c:pt idx="132">
                  <c:v>-9689.8709999999937</c:v>
                </c:pt>
                <c:pt idx="133">
                  <c:v>-9471.0379999999932</c:v>
                </c:pt>
                <c:pt idx="134">
                  <c:v>-9571.0939999999937</c:v>
                </c:pt>
                <c:pt idx="135">
                  <c:v>-9538.0359999999928</c:v>
                </c:pt>
                <c:pt idx="136">
                  <c:v>-9734.3669999999929</c:v>
                </c:pt>
                <c:pt idx="137">
                  <c:v>-9715.6599999999926</c:v>
                </c:pt>
                <c:pt idx="138">
                  <c:v>-9554.174999999992</c:v>
                </c:pt>
                <c:pt idx="139">
                  <c:v>-9857.897999999992</c:v>
                </c:pt>
                <c:pt idx="140">
                  <c:v>-10011.885999999991</c:v>
                </c:pt>
                <c:pt idx="141">
                  <c:v>-9947.3649999999907</c:v>
                </c:pt>
                <c:pt idx="142">
                  <c:v>-9966.0799999999908</c:v>
                </c:pt>
                <c:pt idx="143">
                  <c:v>-10570.94199999999</c:v>
                </c:pt>
                <c:pt idx="144">
                  <c:v>-10647.57499999999</c:v>
                </c:pt>
                <c:pt idx="145">
                  <c:v>-10487.374999999989</c:v>
                </c:pt>
                <c:pt idx="146">
                  <c:v>-10322.809999999989</c:v>
                </c:pt>
                <c:pt idx="147">
                  <c:v>-10227.026999999989</c:v>
                </c:pt>
                <c:pt idx="148">
                  <c:v>-10857.267999999989</c:v>
                </c:pt>
                <c:pt idx="149">
                  <c:v>-11156.227999999988</c:v>
                </c:pt>
                <c:pt idx="150">
                  <c:v>-11387.670999999988</c:v>
                </c:pt>
                <c:pt idx="151">
                  <c:v>-11355.971999999987</c:v>
                </c:pt>
                <c:pt idx="152">
                  <c:v>-11512.774999999987</c:v>
                </c:pt>
                <c:pt idx="153">
                  <c:v>-11435.049999999987</c:v>
                </c:pt>
                <c:pt idx="154">
                  <c:v>-11569.467999999986</c:v>
                </c:pt>
                <c:pt idx="155">
                  <c:v>-11752.076999999987</c:v>
                </c:pt>
                <c:pt idx="156">
                  <c:v>-11900.930999999986</c:v>
                </c:pt>
                <c:pt idx="157">
                  <c:v>-12099.693999999987</c:v>
                </c:pt>
                <c:pt idx="158">
                  <c:v>-12124.859999999986</c:v>
                </c:pt>
                <c:pt idx="159">
                  <c:v>-12760.499999999985</c:v>
                </c:pt>
                <c:pt idx="160">
                  <c:v>-12777.241999999986</c:v>
                </c:pt>
                <c:pt idx="161">
                  <c:v>-13238.355999999985</c:v>
                </c:pt>
                <c:pt idx="162">
                  <c:v>-13756.343999999985</c:v>
                </c:pt>
                <c:pt idx="163">
                  <c:v>-13756.126999999984</c:v>
                </c:pt>
                <c:pt idx="164">
                  <c:v>-14042.959999999985</c:v>
                </c:pt>
                <c:pt idx="165">
                  <c:v>-14206.043999999985</c:v>
                </c:pt>
                <c:pt idx="166">
                  <c:v>-14581.241999999986</c:v>
                </c:pt>
                <c:pt idx="167">
                  <c:v>-14763.142999999985</c:v>
                </c:pt>
                <c:pt idx="168">
                  <c:v>-14814.672999999986</c:v>
                </c:pt>
                <c:pt idx="169">
                  <c:v>-15296.696999999986</c:v>
                </c:pt>
                <c:pt idx="170">
                  <c:v>-15634.115999999985</c:v>
                </c:pt>
                <c:pt idx="171">
                  <c:v>-15776.733999999986</c:v>
                </c:pt>
                <c:pt idx="172">
                  <c:v>-16000.053999999986</c:v>
                </c:pt>
                <c:pt idx="173">
                  <c:v>-16742.068999999985</c:v>
                </c:pt>
                <c:pt idx="174">
                  <c:v>-17002.421999999984</c:v>
                </c:pt>
                <c:pt idx="175">
                  <c:v>-17064.724999999984</c:v>
                </c:pt>
                <c:pt idx="176">
                  <c:v>-17116.533999999985</c:v>
                </c:pt>
                <c:pt idx="177">
                  <c:v>-17229.655999999984</c:v>
                </c:pt>
                <c:pt idx="178">
                  <c:v>-17975.511999999984</c:v>
                </c:pt>
                <c:pt idx="179">
                  <c:v>-18415.999999999985</c:v>
                </c:pt>
                <c:pt idx="180">
                  <c:v>-18748.220999999987</c:v>
                </c:pt>
                <c:pt idx="181">
                  <c:v>-18838.880999999987</c:v>
                </c:pt>
                <c:pt idx="182">
                  <c:v>-19071.021999999986</c:v>
                </c:pt>
                <c:pt idx="183">
                  <c:v>-19090.322999999986</c:v>
                </c:pt>
                <c:pt idx="184">
                  <c:v>-19280.697999999986</c:v>
                </c:pt>
                <c:pt idx="185">
                  <c:v>-19501.099999999984</c:v>
                </c:pt>
                <c:pt idx="186">
                  <c:v>-19678.611999999983</c:v>
                </c:pt>
                <c:pt idx="187">
                  <c:v>-19895.326999999983</c:v>
                </c:pt>
                <c:pt idx="188">
                  <c:v>-19943.961999999981</c:v>
                </c:pt>
                <c:pt idx="189">
                  <c:v>-20516.842999999983</c:v>
                </c:pt>
                <c:pt idx="190">
                  <c:v>-20553.697999999982</c:v>
                </c:pt>
                <c:pt idx="191">
                  <c:v>-20961.795999999984</c:v>
                </c:pt>
                <c:pt idx="192">
                  <c:v>-21418.235999999983</c:v>
                </c:pt>
                <c:pt idx="193">
                  <c:v>-21437.273999999983</c:v>
                </c:pt>
                <c:pt idx="194">
                  <c:v>-21684.500999999982</c:v>
                </c:pt>
                <c:pt idx="195">
                  <c:v>-21824.101999999981</c:v>
                </c:pt>
                <c:pt idx="196">
                  <c:v>-22136.368999999981</c:v>
                </c:pt>
                <c:pt idx="197">
                  <c:v>-22276.469999999979</c:v>
                </c:pt>
                <c:pt idx="198">
                  <c:v>-22304.16799999998</c:v>
                </c:pt>
                <c:pt idx="199">
                  <c:v>-22696.477999999981</c:v>
                </c:pt>
                <c:pt idx="200">
                  <c:v>-23022.390999999981</c:v>
                </c:pt>
                <c:pt idx="201">
                  <c:v>-23224.977999999981</c:v>
                </c:pt>
                <c:pt idx="202">
                  <c:v>-23217.391999999982</c:v>
                </c:pt>
                <c:pt idx="203">
                  <c:v>-23332.535999999982</c:v>
                </c:pt>
                <c:pt idx="204">
                  <c:v>-23225.901999999984</c:v>
                </c:pt>
                <c:pt idx="205">
                  <c:v>-23266.082999999984</c:v>
                </c:pt>
                <c:pt idx="206">
                  <c:v>-23336.863999999983</c:v>
                </c:pt>
                <c:pt idx="207">
                  <c:v>-23355.869999999984</c:v>
                </c:pt>
                <c:pt idx="208">
                  <c:v>-23411.434999999983</c:v>
                </c:pt>
                <c:pt idx="209">
                  <c:v>-23290.483999999982</c:v>
                </c:pt>
                <c:pt idx="210">
                  <c:v>-23677.005999999983</c:v>
                </c:pt>
                <c:pt idx="211">
                  <c:v>-23545.899999999983</c:v>
                </c:pt>
                <c:pt idx="212">
                  <c:v>-23762.572999999982</c:v>
                </c:pt>
                <c:pt idx="213">
                  <c:v>-24021.339999999982</c:v>
                </c:pt>
                <c:pt idx="214">
                  <c:v>-23848.021999999983</c:v>
                </c:pt>
                <c:pt idx="215">
                  <c:v>-23896.556999999983</c:v>
                </c:pt>
                <c:pt idx="216">
                  <c:v>-23845.948999999982</c:v>
                </c:pt>
                <c:pt idx="217">
                  <c:v>-23944.873999999982</c:v>
                </c:pt>
                <c:pt idx="218">
                  <c:v>-23889.076999999983</c:v>
                </c:pt>
                <c:pt idx="219">
                  <c:v>-23719.052999999982</c:v>
                </c:pt>
                <c:pt idx="220">
                  <c:v>-23906.24299999998</c:v>
                </c:pt>
                <c:pt idx="221">
                  <c:v>-23960.442999999981</c:v>
                </c:pt>
                <c:pt idx="222">
                  <c:v>-23863.143999999982</c:v>
                </c:pt>
                <c:pt idx="223">
                  <c:v>-23834.157999999981</c:v>
                </c:pt>
                <c:pt idx="224">
                  <c:v>-24262.58199999998</c:v>
                </c:pt>
                <c:pt idx="225">
                  <c:v>-24247.424999999981</c:v>
                </c:pt>
                <c:pt idx="226">
                  <c:v>-24065.941999999981</c:v>
                </c:pt>
                <c:pt idx="227">
                  <c:v>-23871.521999999983</c:v>
                </c:pt>
                <c:pt idx="228">
                  <c:v>-23750.978999999981</c:v>
                </c:pt>
                <c:pt idx="229">
                  <c:v>-24183.962999999982</c:v>
                </c:pt>
                <c:pt idx="230">
                  <c:v>-24303.994999999981</c:v>
                </c:pt>
                <c:pt idx="231">
                  <c:v>-24377.52799999998</c:v>
                </c:pt>
                <c:pt idx="232">
                  <c:v>-24465.52899999998</c:v>
                </c:pt>
                <c:pt idx="233">
                  <c:v>-24605.639999999981</c:v>
                </c:pt>
                <c:pt idx="234">
                  <c:v>-24446.268999999982</c:v>
                </c:pt>
                <c:pt idx="235">
                  <c:v>-24784.059999999983</c:v>
                </c:pt>
                <c:pt idx="236">
                  <c:v>-24692.496999999985</c:v>
                </c:pt>
                <c:pt idx="237">
                  <c:v>-24483.129999999986</c:v>
                </c:pt>
                <c:pt idx="238">
                  <c:v>-24543.354999999985</c:v>
                </c:pt>
                <c:pt idx="239">
                  <c:v>-24241.050999999985</c:v>
                </c:pt>
                <c:pt idx="240">
                  <c:v>-24258.611999999986</c:v>
                </c:pt>
                <c:pt idx="241">
                  <c:v>-23931.023999999987</c:v>
                </c:pt>
                <c:pt idx="242">
                  <c:v>-24089.411999999986</c:v>
                </c:pt>
                <c:pt idx="243">
                  <c:v>-24166.189999999984</c:v>
                </c:pt>
                <c:pt idx="244">
                  <c:v>-23715.387999999984</c:v>
                </c:pt>
                <c:pt idx="245">
                  <c:v>-23327.256999999983</c:v>
                </c:pt>
                <c:pt idx="246">
                  <c:v>-23297.755999999983</c:v>
                </c:pt>
                <c:pt idx="247">
                  <c:v>-23207.340999999982</c:v>
                </c:pt>
                <c:pt idx="248">
                  <c:v>-23123.058999999983</c:v>
                </c:pt>
                <c:pt idx="249">
                  <c:v>-22788.145999999982</c:v>
                </c:pt>
                <c:pt idx="250">
                  <c:v>-22782.218999999983</c:v>
                </c:pt>
                <c:pt idx="251">
                  <c:v>-23013.034999999982</c:v>
                </c:pt>
                <c:pt idx="252">
                  <c:v>-23171.952999999983</c:v>
                </c:pt>
                <c:pt idx="253">
                  <c:v>-23342.774999999983</c:v>
                </c:pt>
                <c:pt idx="254">
                  <c:v>-23174.677999999982</c:v>
                </c:pt>
                <c:pt idx="255">
                  <c:v>-23066.621999999981</c:v>
                </c:pt>
                <c:pt idx="256">
                  <c:v>-22873.928999999982</c:v>
                </c:pt>
                <c:pt idx="257">
                  <c:v>-22425.088999999982</c:v>
                </c:pt>
                <c:pt idx="258">
                  <c:v>-22256.90199999998</c:v>
                </c:pt>
                <c:pt idx="259">
                  <c:v>-21966.697999999978</c:v>
                </c:pt>
                <c:pt idx="260">
                  <c:v>-21519.862999999979</c:v>
                </c:pt>
                <c:pt idx="261">
                  <c:v>-21493.29699999998</c:v>
                </c:pt>
                <c:pt idx="262">
                  <c:v>-21359.142999999982</c:v>
                </c:pt>
                <c:pt idx="263">
                  <c:v>-21133.83199999998</c:v>
                </c:pt>
                <c:pt idx="264">
                  <c:v>-20942.711999999981</c:v>
                </c:pt>
                <c:pt idx="265">
                  <c:v>-20711.210999999981</c:v>
                </c:pt>
                <c:pt idx="266">
                  <c:v>-20179.751999999982</c:v>
                </c:pt>
                <c:pt idx="267">
                  <c:v>-19908.103999999981</c:v>
                </c:pt>
                <c:pt idx="268">
                  <c:v>-19757.890999999981</c:v>
                </c:pt>
                <c:pt idx="269">
                  <c:v>-19578.467999999983</c:v>
                </c:pt>
                <c:pt idx="270">
                  <c:v>-19326.571999999982</c:v>
                </c:pt>
                <c:pt idx="271">
                  <c:v>-19215.615999999984</c:v>
                </c:pt>
                <c:pt idx="272">
                  <c:v>-18956.832999999984</c:v>
                </c:pt>
                <c:pt idx="273">
                  <c:v>-18534.474999999984</c:v>
                </c:pt>
                <c:pt idx="274">
                  <c:v>-18312.332999999984</c:v>
                </c:pt>
                <c:pt idx="275">
                  <c:v>-18085.390999999985</c:v>
                </c:pt>
                <c:pt idx="276">
                  <c:v>-18112.302999999985</c:v>
                </c:pt>
                <c:pt idx="277">
                  <c:v>-18040.144999999986</c:v>
                </c:pt>
                <c:pt idx="278">
                  <c:v>-17690.718999999986</c:v>
                </c:pt>
                <c:pt idx="279">
                  <c:v>-17978.580999999987</c:v>
                </c:pt>
                <c:pt idx="280">
                  <c:v>-17744.843999999986</c:v>
                </c:pt>
                <c:pt idx="281">
                  <c:v>-17528.982999999986</c:v>
                </c:pt>
                <c:pt idx="282">
                  <c:v>-17722.247999999985</c:v>
                </c:pt>
                <c:pt idx="283">
                  <c:v>-17536.539999999986</c:v>
                </c:pt>
                <c:pt idx="284">
                  <c:v>-17270.714999999986</c:v>
                </c:pt>
                <c:pt idx="285">
                  <c:v>-17251.617999999984</c:v>
                </c:pt>
                <c:pt idx="286">
                  <c:v>-17319.898999999983</c:v>
                </c:pt>
                <c:pt idx="287">
                  <c:v>-17447.249999999982</c:v>
                </c:pt>
                <c:pt idx="288">
                  <c:v>-16995.123999999982</c:v>
                </c:pt>
                <c:pt idx="289">
                  <c:v>-16924.63299999998</c:v>
                </c:pt>
                <c:pt idx="290">
                  <c:v>-16831.155999999981</c:v>
                </c:pt>
                <c:pt idx="291">
                  <c:v>-16410.636999999981</c:v>
                </c:pt>
                <c:pt idx="292">
                  <c:v>-16494.308999999979</c:v>
                </c:pt>
                <c:pt idx="293">
                  <c:v>-16093.245999999979</c:v>
                </c:pt>
                <c:pt idx="294">
                  <c:v>-16011.05399999998</c:v>
                </c:pt>
                <c:pt idx="295">
                  <c:v>-15741.91099999998</c:v>
                </c:pt>
                <c:pt idx="296">
                  <c:v>-15495.01799999998</c:v>
                </c:pt>
                <c:pt idx="297">
                  <c:v>-15542.69699999998</c:v>
                </c:pt>
                <c:pt idx="298">
                  <c:v>-15518.279999999981</c:v>
                </c:pt>
                <c:pt idx="299">
                  <c:v>-15306.13499999998</c:v>
                </c:pt>
              </c:numCache>
            </c:numRef>
          </c:yVal>
          <c:smooth val="1"/>
        </c:ser>
        <c:ser>
          <c:idx val="2"/>
          <c:order val="2"/>
          <c:tx>
            <c:strRef>
              <c:f>'Historical (1700_2000)'!$I$1</c:f>
              <c:strCache>
                <c:ptCount val="1"/>
                <c:pt idx="0">
                  <c:v>Constant CO2</c:v>
                </c:pt>
              </c:strCache>
            </c:strRef>
          </c:tx>
          <c:marker>
            <c:symbol val="none"/>
          </c:marker>
          <c:xVal>
            <c:numRef>
              <c:f>'Historical (1700_2000)'!$A$2:$A$302</c:f>
              <c:numCache>
                <c:formatCode>General</c:formatCode>
                <c:ptCount val="301"/>
                <c:pt idx="0">
                  <c:v>1701</c:v>
                </c:pt>
                <c:pt idx="1">
                  <c:v>1702</c:v>
                </c:pt>
                <c:pt idx="2">
                  <c:v>1703</c:v>
                </c:pt>
                <c:pt idx="3">
                  <c:v>1704</c:v>
                </c:pt>
                <c:pt idx="4">
                  <c:v>1705</c:v>
                </c:pt>
                <c:pt idx="5">
                  <c:v>1706</c:v>
                </c:pt>
                <c:pt idx="6">
                  <c:v>1707</c:v>
                </c:pt>
                <c:pt idx="7">
                  <c:v>1708</c:v>
                </c:pt>
                <c:pt idx="8">
                  <c:v>1709</c:v>
                </c:pt>
                <c:pt idx="9">
                  <c:v>1710</c:v>
                </c:pt>
                <c:pt idx="10">
                  <c:v>1711</c:v>
                </c:pt>
                <c:pt idx="11">
                  <c:v>1712</c:v>
                </c:pt>
                <c:pt idx="12">
                  <c:v>1713</c:v>
                </c:pt>
                <c:pt idx="13">
                  <c:v>1714</c:v>
                </c:pt>
                <c:pt idx="14">
                  <c:v>1715</c:v>
                </c:pt>
                <c:pt idx="15">
                  <c:v>1716</c:v>
                </c:pt>
                <c:pt idx="16">
                  <c:v>1717</c:v>
                </c:pt>
                <c:pt idx="17">
                  <c:v>1718</c:v>
                </c:pt>
                <c:pt idx="18">
                  <c:v>1719</c:v>
                </c:pt>
                <c:pt idx="19">
                  <c:v>1720</c:v>
                </c:pt>
                <c:pt idx="20">
                  <c:v>1721</c:v>
                </c:pt>
                <c:pt idx="21">
                  <c:v>1722</c:v>
                </c:pt>
                <c:pt idx="22">
                  <c:v>1723</c:v>
                </c:pt>
                <c:pt idx="23">
                  <c:v>1724</c:v>
                </c:pt>
                <c:pt idx="24">
                  <c:v>1725</c:v>
                </c:pt>
                <c:pt idx="25">
                  <c:v>1726</c:v>
                </c:pt>
                <c:pt idx="26">
                  <c:v>1727</c:v>
                </c:pt>
                <c:pt idx="27">
                  <c:v>1728</c:v>
                </c:pt>
                <c:pt idx="28">
                  <c:v>1729</c:v>
                </c:pt>
                <c:pt idx="29">
                  <c:v>1730</c:v>
                </c:pt>
                <c:pt idx="30">
                  <c:v>1731</c:v>
                </c:pt>
                <c:pt idx="31">
                  <c:v>1732</c:v>
                </c:pt>
                <c:pt idx="32">
                  <c:v>1733</c:v>
                </c:pt>
                <c:pt idx="33">
                  <c:v>1734</c:v>
                </c:pt>
                <c:pt idx="34">
                  <c:v>1735</c:v>
                </c:pt>
                <c:pt idx="35">
                  <c:v>1736</c:v>
                </c:pt>
                <c:pt idx="36">
                  <c:v>1737</c:v>
                </c:pt>
                <c:pt idx="37">
                  <c:v>1738</c:v>
                </c:pt>
                <c:pt idx="38">
                  <c:v>1739</c:v>
                </c:pt>
                <c:pt idx="39">
                  <c:v>1740</c:v>
                </c:pt>
                <c:pt idx="40">
                  <c:v>1741</c:v>
                </c:pt>
                <c:pt idx="41">
                  <c:v>1742</c:v>
                </c:pt>
                <c:pt idx="42">
                  <c:v>1743</c:v>
                </c:pt>
                <c:pt idx="43">
                  <c:v>1744</c:v>
                </c:pt>
                <c:pt idx="44">
                  <c:v>1745</c:v>
                </c:pt>
                <c:pt idx="45">
                  <c:v>1746</c:v>
                </c:pt>
                <c:pt idx="46">
                  <c:v>1747</c:v>
                </c:pt>
                <c:pt idx="47">
                  <c:v>1748</c:v>
                </c:pt>
                <c:pt idx="48">
                  <c:v>1749</c:v>
                </c:pt>
                <c:pt idx="49">
                  <c:v>1750</c:v>
                </c:pt>
                <c:pt idx="50">
                  <c:v>1751</c:v>
                </c:pt>
                <c:pt idx="51">
                  <c:v>1752</c:v>
                </c:pt>
                <c:pt idx="52">
                  <c:v>1753</c:v>
                </c:pt>
                <c:pt idx="53">
                  <c:v>1754</c:v>
                </c:pt>
                <c:pt idx="54">
                  <c:v>1755</c:v>
                </c:pt>
                <c:pt idx="55">
                  <c:v>1756</c:v>
                </c:pt>
                <c:pt idx="56">
                  <c:v>1757</c:v>
                </c:pt>
                <c:pt idx="57">
                  <c:v>1758</c:v>
                </c:pt>
                <c:pt idx="58">
                  <c:v>1759</c:v>
                </c:pt>
                <c:pt idx="59">
                  <c:v>1760</c:v>
                </c:pt>
                <c:pt idx="60">
                  <c:v>1761</c:v>
                </c:pt>
                <c:pt idx="61">
                  <c:v>1762</c:v>
                </c:pt>
                <c:pt idx="62">
                  <c:v>1763</c:v>
                </c:pt>
                <c:pt idx="63">
                  <c:v>1764</c:v>
                </c:pt>
                <c:pt idx="64">
                  <c:v>1765</c:v>
                </c:pt>
                <c:pt idx="65">
                  <c:v>1766</c:v>
                </c:pt>
                <c:pt idx="66">
                  <c:v>1767</c:v>
                </c:pt>
                <c:pt idx="67">
                  <c:v>1768</c:v>
                </c:pt>
                <c:pt idx="68">
                  <c:v>1769</c:v>
                </c:pt>
                <c:pt idx="69">
                  <c:v>1770</c:v>
                </c:pt>
                <c:pt idx="70">
                  <c:v>1771</c:v>
                </c:pt>
                <c:pt idx="71">
                  <c:v>1772</c:v>
                </c:pt>
                <c:pt idx="72">
                  <c:v>1773</c:v>
                </c:pt>
                <c:pt idx="73">
                  <c:v>1774</c:v>
                </c:pt>
                <c:pt idx="74">
                  <c:v>1775</c:v>
                </c:pt>
                <c:pt idx="75">
                  <c:v>1776</c:v>
                </c:pt>
                <c:pt idx="76">
                  <c:v>1777</c:v>
                </c:pt>
                <c:pt idx="77">
                  <c:v>1778</c:v>
                </c:pt>
                <c:pt idx="78">
                  <c:v>1779</c:v>
                </c:pt>
                <c:pt idx="79">
                  <c:v>1780</c:v>
                </c:pt>
                <c:pt idx="80">
                  <c:v>1781</c:v>
                </c:pt>
                <c:pt idx="81">
                  <c:v>1782</c:v>
                </c:pt>
                <c:pt idx="82">
                  <c:v>1783</c:v>
                </c:pt>
                <c:pt idx="83">
                  <c:v>1784</c:v>
                </c:pt>
                <c:pt idx="84">
                  <c:v>1785</c:v>
                </c:pt>
                <c:pt idx="85">
                  <c:v>1786</c:v>
                </c:pt>
                <c:pt idx="86">
                  <c:v>1787</c:v>
                </c:pt>
                <c:pt idx="87">
                  <c:v>1788</c:v>
                </c:pt>
                <c:pt idx="88">
                  <c:v>1789</c:v>
                </c:pt>
                <c:pt idx="89">
                  <c:v>1790</c:v>
                </c:pt>
                <c:pt idx="90">
                  <c:v>1791</c:v>
                </c:pt>
                <c:pt idx="91">
                  <c:v>1792</c:v>
                </c:pt>
                <c:pt idx="92">
                  <c:v>1793</c:v>
                </c:pt>
                <c:pt idx="93">
                  <c:v>1794</c:v>
                </c:pt>
                <c:pt idx="94">
                  <c:v>1795</c:v>
                </c:pt>
                <c:pt idx="95">
                  <c:v>1796</c:v>
                </c:pt>
                <c:pt idx="96">
                  <c:v>1797</c:v>
                </c:pt>
                <c:pt idx="97">
                  <c:v>1798</c:v>
                </c:pt>
                <c:pt idx="98">
                  <c:v>1799</c:v>
                </c:pt>
                <c:pt idx="99">
                  <c:v>1800</c:v>
                </c:pt>
                <c:pt idx="100">
                  <c:v>1801</c:v>
                </c:pt>
                <c:pt idx="101">
                  <c:v>1802</c:v>
                </c:pt>
                <c:pt idx="102">
                  <c:v>1803</c:v>
                </c:pt>
                <c:pt idx="103">
                  <c:v>1804</c:v>
                </c:pt>
                <c:pt idx="104">
                  <c:v>1805</c:v>
                </c:pt>
                <c:pt idx="105">
                  <c:v>1806</c:v>
                </c:pt>
                <c:pt idx="106">
                  <c:v>1807</c:v>
                </c:pt>
                <c:pt idx="107">
                  <c:v>1808</c:v>
                </c:pt>
                <c:pt idx="108">
                  <c:v>1809</c:v>
                </c:pt>
                <c:pt idx="109">
                  <c:v>1810</c:v>
                </c:pt>
                <c:pt idx="110">
                  <c:v>1811</c:v>
                </c:pt>
                <c:pt idx="111">
                  <c:v>1812</c:v>
                </c:pt>
                <c:pt idx="112">
                  <c:v>1813</c:v>
                </c:pt>
                <c:pt idx="113">
                  <c:v>1814</c:v>
                </c:pt>
                <c:pt idx="114">
                  <c:v>1815</c:v>
                </c:pt>
                <c:pt idx="115">
                  <c:v>1816</c:v>
                </c:pt>
                <c:pt idx="116">
                  <c:v>1817</c:v>
                </c:pt>
                <c:pt idx="117">
                  <c:v>1818</c:v>
                </c:pt>
                <c:pt idx="118">
                  <c:v>1819</c:v>
                </c:pt>
                <c:pt idx="119">
                  <c:v>1820</c:v>
                </c:pt>
                <c:pt idx="120">
                  <c:v>1821</c:v>
                </c:pt>
                <c:pt idx="121">
                  <c:v>1822</c:v>
                </c:pt>
                <c:pt idx="122">
                  <c:v>1823</c:v>
                </c:pt>
                <c:pt idx="123">
                  <c:v>1824</c:v>
                </c:pt>
                <c:pt idx="124">
                  <c:v>1825</c:v>
                </c:pt>
                <c:pt idx="125">
                  <c:v>1826</c:v>
                </c:pt>
                <c:pt idx="126">
                  <c:v>1827</c:v>
                </c:pt>
                <c:pt idx="127">
                  <c:v>1828</c:v>
                </c:pt>
                <c:pt idx="128">
                  <c:v>1829</c:v>
                </c:pt>
                <c:pt idx="129">
                  <c:v>1830</c:v>
                </c:pt>
                <c:pt idx="130">
                  <c:v>1831</c:v>
                </c:pt>
                <c:pt idx="131">
                  <c:v>1832</c:v>
                </c:pt>
                <c:pt idx="132">
                  <c:v>1833</c:v>
                </c:pt>
                <c:pt idx="133">
                  <c:v>1834</c:v>
                </c:pt>
                <c:pt idx="134">
                  <c:v>1835</c:v>
                </c:pt>
                <c:pt idx="135">
                  <c:v>1836</c:v>
                </c:pt>
                <c:pt idx="136">
                  <c:v>1837</c:v>
                </c:pt>
                <c:pt idx="137">
                  <c:v>1838</c:v>
                </c:pt>
                <c:pt idx="138">
                  <c:v>1839</c:v>
                </c:pt>
                <c:pt idx="139">
                  <c:v>1840</c:v>
                </c:pt>
                <c:pt idx="140">
                  <c:v>1841</c:v>
                </c:pt>
                <c:pt idx="141">
                  <c:v>1842</c:v>
                </c:pt>
                <c:pt idx="142">
                  <c:v>1843</c:v>
                </c:pt>
                <c:pt idx="143">
                  <c:v>1844</c:v>
                </c:pt>
                <c:pt idx="144">
                  <c:v>1845</c:v>
                </c:pt>
                <c:pt idx="145">
                  <c:v>1846</c:v>
                </c:pt>
                <c:pt idx="146">
                  <c:v>1847</c:v>
                </c:pt>
                <c:pt idx="147">
                  <c:v>1848</c:v>
                </c:pt>
                <c:pt idx="148">
                  <c:v>1849</c:v>
                </c:pt>
                <c:pt idx="149">
                  <c:v>1850</c:v>
                </c:pt>
                <c:pt idx="150">
                  <c:v>1851</c:v>
                </c:pt>
                <c:pt idx="151">
                  <c:v>1852</c:v>
                </c:pt>
                <c:pt idx="152">
                  <c:v>1853</c:v>
                </c:pt>
                <c:pt idx="153">
                  <c:v>1854</c:v>
                </c:pt>
                <c:pt idx="154">
                  <c:v>1855</c:v>
                </c:pt>
                <c:pt idx="155">
                  <c:v>1856</c:v>
                </c:pt>
                <c:pt idx="156">
                  <c:v>1857</c:v>
                </c:pt>
                <c:pt idx="157">
                  <c:v>1858</c:v>
                </c:pt>
                <c:pt idx="158">
                  <c:v>1859</c:v>
                </c:pt>
                <c:pt idx="159">
                  <c:v>1860</c:v>
                </c:pt>
                <c:pt idx="160">
                  <c:v>1861</c:v>
                </c:pt>
                <c:pt idx="161">
                  <c:v>1862</c:v>
                </c:pt>
                <c:pt idx="162">
                  <c:v>1863</c:v>
                </c:pt>
                <c:pt idx="163">
                  <c:v>1864</c:v>
                </c:pt>
                <c:pt idx="164">
                  <c:v>1865</c:v>
                </c:pt>
                <c:pt idx="165">
                  <c:v>1866</c:v>
                </c:pt>
                <c:pt idx="166">
                  <c:v>1867</c:v>
                </c:pt>
                <c:pt idx="167">
                  <c:v>1868</c:v>
                </c:pt>
                <c:pt idx="168">
                  <c:v>1869</c:v>
                </c:pt>
                <c:pt idx="169">
                  <c:v>1870</c:v>
                </c:pt>
                <c:pt idx="170">
                  <c:v>1871</c:v>
                </c:pt>
                <c:pt idx="171">
                  <c:v>1872</c:v>
                </c:pt>
                <c:pt idx="172">
                  <c:v>1873</c:v>
                </c:pt>
                <c:pt idx="173">
                  <c:v>1874</c:v>
                </c:pt>
                <c:pt idx="174">
                  <c:v>1875</c:v>
                </c:pt>
                <c:pt idx="175">
                  <c:v>1876</c:v>
                </c:pt>
                <c:pt idx="176">
                  <c:v>1877</c:v>
                </c:pt>
                <c:pt idx="177">
                  <c:v>1878</c:v>
                </c:pt>
                <c:pt idx="178">
                  <c:v>1879</c:v>
                </c:pt>
                <c:pt idx="179">
                  <c:v>1880</c:v>
                </c:pt>
                <c:pt idx="180">
                  <c:v>1881</c:v>
                </c:pt>
                <c:pt idx="181">
                  <c:v>1882</c:v>
                </c:pt>
                <c:pt idx="182">
                  <c:v>1883</c:v>
                </c:pt>
                <c:pt idx="183">
                  <c:v>1884</c:v>
                </c:pt>
                <c:pt idx="184">
                  <c:v>1885</c:v>
                </c:pt>
                <c:pt idx="185">
                  <c:v>1886</c:v>
                </c:pt>
                <c:pt idx="186">
                  <c:v>1887</c:v>
                </c:pt>
                <c:pt idx="187">
                  <c:v>1888</c:v>
                </c:pt>
                <c:pt idx="188">
                  <c:v>1889</c:v>
                </c:pt>
                <c:pt idx="189">
                  <c:v>1890</c:v>
                </c:pt>
                <c:pt idx="190">
                  <c:v>1891</c:v>
                </c:pt>
                <c:pt idx="191">
                  <c:v>1892</c:v>
                </c:pt>
                <c:pt idx="192">
                  <c:v>1893</c:v>
                </c:pt>
                <c:pt idx="193">
                  <c:v>1894</c:v>
                </c:pt>
                <c:pt idx="194">
                  <c:v>1895</c:v>
                </c:pt>
                <c:pt idx="195">
                  <c:v>1896</c:v>
                </c:pt>
                <c:pt idx="196">
                  <c:v>1897</c:v>
                </c:pt>
                <c:pt idx="197">
                  <c:v>1898</c:v>
                </c:pt>
                <c:pt idx="198">
                  <c:v>1899</c:v>
                </c:pt>
                <c:pt idx="199">
                  <c:v>1900</c:v>
                </c:pt>
                <c:pt idx="200">
                  <c:v>1901</c:v>
                </c:pt>
                <c:pt idx="201">
                  <c:v>1902</c:v>
                </c:pt>
                <c:pt idx="202">
                  <c:v>1903</c:v>
                </c:pt>
                <c:pt idx="203">
                  <c:v>1904</c:v>
                </c:pt>
                <c:pt idx="204">
                  <c:v>1905</c:v>
                </c:pt>
                <c:pt idx="205">
                  <c:v>1906</c:v>
                </c:pt>
                <c:pt idx="206">
                  <c:v>1907</c:v>
                </c:pt>
                <c:pt idx="207">
                  <c:v>1908</c:v>
                </c:pt>
                <c:pt idx="208">
                  <c:v>1909</c:v>
                </c:pt>
                <c:pt idx="209">
                  <c:v>1910</c:v>
                </c:pt>
                <c:pt idx="210">
                  <c:v>1911</c:v>
                </c:pt>
                <c:pt idx="211">
                  <c:v>1912</c:v>
                </c:pt>
                <c:pt idx="212">
                  <c:v>1913</c:v>
                </c:pt>
                <c:pt idx="213">
                  <c:v>1914</c:v>
                </c:pt>
                <c:pt idx="214">
                  <c:v>1915</c:v>
                </c:pt>
                <c:pt idx="215">
                  <c:v>1916</c:v>
                </c:pt>
                <c:pt idx="216">
                  <c:v>1917</c:v>
                </c:pt>
                <c:pt idx="217">
                  <c:v>1918</c:v>
                </c:pt>
                <c:pt idx="218">
                  <c:v>1919</c:v>
                </c:pt>
                <c:pt idx="219">
                  <c:v>1920</c:v>
                </c:pt>
                <c:pt idx="220">
                  <c:v>1921</c:v>
                </c:pt>
                <c:pt idx="221">
                  <c:v>1922</c:v>
                </c:pt>
                <c:pt idx="222">
                  <c:v>1923</c:v>
                </c:pt>
                <c:pt idx="223">
                  <c:v>1924</c:v>
                </c:pt>
                <c:pt idx="224">
                  <c:v>1925</c:v>
                </c:pt>
                <c:pt idx="225">
                  <c:v>1926</c:v>
                </c:pt>
                <c:pt idx="226">
                  <c:v>1927</c:v>
                </c:pt>
                <c:pt idx="227">
                  <c:v>1928</c:v>
                </c:pt>
                <c:pt idx="228">
                  <c:v>1929</c:v>
                </c:pt>
                <c:pt idx="229">
                  <c:v>1930</c:v>
                </c:pt>
                <c:pt idx="230">
                  <c:v>1931</c:v>
                </c:pt>
                <c:pt idx="231">
                  <c:v>1932</c:v>
                </c:pt>
                <c:pt idx="232">
                  <c:v>1933</c:v>
                </c:pt>
                <c:pt idx="233">
                  <c:v>1934</c:v>
                </c:pt>
                <c:pt idx="234">
                  <c:v>1935</c:v>
                </c:pt>
                <c:pt idx="235">
                  <c:v>1936</c:v>
                </c:pt>
                <c:pt idx="236">
                  <c:v>1937</c:v>
                </c:pt>
                <c:pt idx="237">
                  <c:v>1938</c:v>
                </c:pt>
                <c:pt idx="238">
                  <c:v>1939</c:v>
                </c:pt>
                <c:pt idx="239">
                  <c:v>1940</c:v>
                </c:pt>
                <c:pt idx="240">
                  <c:v>1941</c:v>
                </c:pt>
                <c:pt idx="241">
                  <c:v>1942</c:v>
                </c:pt>
                <c:pt idx="242">
                  <c:v>1943</c:v>
                </c:pt>
                <c:pt idx="243">
                  <c:v>1944</c:v>
                </c:pt>
                <c:pt idx="244">
                  <c:v>1945</c:v>
                </c:pt>
                <c:pt idx="245">
                  <c:v>1946</c:v>
                </c:pt>
                <c:pt idx="246">
                  <c:v>1947</c:v>
                </c:pt>
                <c:pt idx="247">
                  <c:v>1948</c:v>
                </c:pt>
                <c:pt idx="248">
                  <c:v>1949</c:v>
                </c:pt>
                <c:pt idx="249">
                  <c:v>1950</c:v>
                </c:pt>
                <c:pt idx="250">
                  <c:v>1951</c:v>
                </c:pt>
                <c:pt idx="251">
                  <c:v>1952</c:v>
                </c:pt>
                <c:pt idx="252">
                  <c:v>1953</c:v>
                </c:pt>
                <c:pt idx="253">
                  <c:v>1954</c:v>
                </c:pt>
                <c:pt idx="254">
                  <c:v>1955</c:v>
                </c:pt>
                <c:pt idx="255">
                  <c:v>1956</c:v>
                </c:pt>
                <c:pt idx="256">
                  <c:v>1957</c:v>
                </c:pt>
                <c:pt idx="257">
                  <c:v>1958</c:v>
                </c:pt>
                <c:pt idx="258">
                  <c:v>1959</c:v>
                </c:pt>
                <c:pt idx="259">
                  <c:v>1960</c:v>
                </c:pt>
                <c:pt idx="260">
                  <c:v>1961</c:v>
                </c:pt>
                <c:pt idx="261">
                  <c:v>1962</c:v>
                </c:pt>
                <c:pt idx="262">
                  <c:v>1963</c:v>
                </c:pt>
                <c:pt idx="263">
                  <c:v>1964</c:v>
                </c:pt>
                <c:pt idx="264">
                  <c:v>1965</c:v>
                </c:pt>
                <c:pt idx="265">
                  <c:v>1966</c:v>
                </c:pt>
                <c:pt idx="266">
                  <c:v>1967</c:v>
                </c:pt>
                <c:pt idx="267">
                  <c:v>1968</c:v>
                </c:pt>
                <c:pt idx="268">
                  <c:v>1969</c:v>
                </c:pt>
                <c:pt idx="269">
                  <c:v>1970</c:v>
                </c:pt>
                <c:pt idx="270">
                  <c:v>1971</c:v>
                </c:pt>
                <c:pt idx="271">
                  <c:v>1972</c:v>
                </c:pt>
                <c:pt idx="272">
                  <c:v>1973</c:v>
                </c:pt>
                <c:pt idx="273">
                  <c:v>1974</c:v>
                </c:pt>
                <c:pt idx="274">
                  <c:v>1975</c:v>
                </c:pt>
                <c:pt idx="275">
                  <c:v>1976</c:v>
                </c:pt>
                <c:pt idx="276">
                  <c:v>1977</c:v>
                </c:pt>
                <c:pt idx="277">
                  <c:v>1978</c:v>
                </c:pt>
                <c:pt idx="278">
                  <c:v>1979</c:v>
                </c:pt>
                <c:pt idx="279">
                  <c:v>1980</c:v>
                </c:pt>
                <c:pt idx="280">
                  <c:v>1981</c:v>
                </c:pt>
                <c:pt idx="281">
                  <c:v>1982</c:v>
                </c:pt>
                <c:pt idx="282">
                  <c:v>1983</c:v>
                </c:pt>
                <c:pt idx="283">
                  <c:v>1984</c:v>
                </c:pt>
                <c:pt idx="284">
                  <c:v>1985</c:v>
                </c:pt>
                <c:pt idx="285">
                  <c:v>1986</c:v>
                </c:pt>
                <c:pt idx="286">
                  <c:v>1987</c:v>
                </c:pt>
                <c:pt idx="287">
                  <c:v>1988</c:v>
                </c:pt>
                <c:pt idx="288">
                  <c:v>1989</c:v>
                </c:pt>
                <c:pt idx="289">
                  <c:v>1990</c:v>
                </c:pt>
                <c:pt idx="290">
                  <c:v>1991</c:v>
                </c:pt>
                <c:pt idx="291">
                  <c:v>1992</c:v>
                </c:pt>
                <c:pt idx="292">
                  <c:v>1993</c:v>
                </c:pt>
                <c:pt idx="293">
                  <c:v>1994</c:v>
                </c:pt>
                <c:pt idx="294">
                  <c:v>1995</c:v>
                </c:pt>
                <c:pt idx="295">
                  <c:v>1996</c:v>
                </c:pt>
                <c:pt idx="296">
                  <c:v>1997</c:v>
                </c:pt>
                <c:pt idx="297">
                  <c:v>1998</c:v>
                </c:pt>
                <c:pt idx="298">
                  <c:v>1999</c:v>
                </c:pt>
                <c:pt idx="299">
                  <c:v>2000</c:v>
                </c:pt>
              </c:numCache>
            </c:numRef>
          </c:xVal>
          <c:yVal>
            <c:numRef>
              <c:f>'Historical (1700_2000)'!$I$2:$I$302</c:f>
              <c:numCache>
                <c:formatCode>General</c:formatCode>
                <c:ptCount val="301"/>
                <c:pt idx="0">
                  <c:v>-751.91499999999996</c:v>
                </c:pt>
                <c:pt idx="1">
                  <c:v>-1112.5740000000001</c:v>
                </c:pt>
                <c:pt idx="2">
                  <c:v>-1627.0970000000002</c:v>
                </c:pt>
                <c:pt idx="3">
                  <c:v>-1814.0830000000001</c:v>
                </c:pt>
                <c:pt idx="4">
                  <c:v>-2129</c:v>
                </c:pt>
                <c:pt idx="5">
                  <c:v>-2406.1309999999999</c:v>
                </c:pt>
                <c:pt idx="6">
                  <c:v>-2620.7460000000001</c:v>
                </c:pt>
                <c:pt idx="7">
                  <c:v>-2809.7110000000002</c:v>
                </c:pt>
                <c:pt idx="8">
                  <c:v>-2753.8</c:v>
                </c:pt>
                <c:pt idx="9">
                  <c:v>-3425.799</c:v>
                </c:pt>
                <c:pt idx="10">
                  <c:v>-3304.4009999999998</c:v>
                </c:pt>
                <c:pt idx="11">
                  <c:v>-3728.194</c:v>
                </c:pt>
                <c:pt idx="12">
                  <c:v>-4196.3050000000003</c:v>
                </c:pt>
                <c:pt idx="13">
                  <c:v>-4001.8720000000003</c:v>
                </c:pt>
                <c:pt idx="14">
                  <c:v>-4139.0510000000004</c:v>
                </c:pt>
                <c:pt idx="15">
                  <c:v>-4124.55</c:v>
                </c:pt>
                <c:pt idx="16">
                  <c:v>-4360.5020000000004</c:v>
                </c:pt>
                <c:pt idx="17">
                  <c:v>-4354.116</c:v>
                </c:pt>
                <c:pt idx="18">
                  <c:v>-4173.759</c:v>
                </c:pt>
                <c:pt idx="19">
                  <c:v>-4515.3339999999998</c:v>
                </c:pt>
                <c:pt idx="20">
                  <c:v>-4662.3509999999997</c:v>
                </c:pt>
                <c:pt idx="21">
                  <c:v>-4576.6869999999999</c:v>
                </c:pt>
                <c:pt idx="22">
                  <c:v>-4551.5770000000002</c:v>
                </c:pt>
                <c:pt idx="23">
                  <c:v>-5211.9790000000003</c:v>
                </c:pt>
                <c:pt idx="24">
                  <c:v>-5292.1170000000002</c:v>
                </c:pt>
                <c:pt idx="25">
                  <c:v>-5087.2340000000004</c:v>
                </c:pt>
                <c:pt idx="26">
                  <c:v>-4869.8430000000008</c:v>
                </c:pt>
                <c:pt idx="27">
                  <c:v>-4731.5220000000008</c:v>
                </c:pt>
                <c:pt idx="28">
                  <c:v>-5416.6440000000011</c:v>
                </c:pt>
                <c:pt idx="29">
                  <c:v>-5709.9670000000015</c:v>
                </c:pt>
                <c:pt idx="30">
                  <c:v>-5837.4700000000012</c:v>
                </c:pt>
                <c:pt idx="31">
                  <c:v>-5652.8510000000015</c:v>
                </c:pt>
                <c:pt idx="32">
                  <c:v>-5676.7030000000013</c:v>
                </c:pt>
                <c:pt idx="33">
                  <c:v>-5412.9930000000013</c:v>
                </c:pt>
                <c:pt idx="34">
                  <c:v>-5371.2870000000012</c:v>
                </c:pt>
                <c:pt idx="35">
                  <c:v>-5367.8250000000007</c:v>
                </c:pt>
                <c:pt idx="36">
                  <c:v>-5332.9190000000008</c:v>
                </c:pt>
                <c:pt idx="37">
                  <c:v>-5314.6860000000006</c:v>
                </c:pt>
                <c:pt idx="38">
                  <c:v>-5093.1010000000006</c:v>
                </c:pt>
                <c:pt idx="39">
                  <c:v>-5585.3340000000007</c:v>
                </c:pt>
                <c:pt idx="40">
                  <c:v>-5332.6580000000004</c:v>
                </c:pt>
                <c:pt idx="41">
                  <c:v>-5618.9030000000002</c:v>
                </c:pt>
                <c:pt idx="42">
                  <c:v>-5967.6779999999999</c:v>
                </c:pt>
                <c:pt idx="43">
                  <c:v>-5683.2259999999997</c:v>
                </c:pt>
                <c:pt idx="44">
                  <c:v>-5731.5589999999993</c:v>
                </c:pt>
                <c:pt idx="45">
                  <c:v>-5651.8169999999991</c:v>
                </c:pt>
                <c:pt idx="46">
                  <c:v>-5815.98</c:v>
                </c:pt>
                <c:pt idx="47">
                  <c:v>-5750.9579999999996</c:v>
                </c:pt>
                <c:pt idx="48">
                  <c:v>-5530.866</c:v>
                </c:pt>
                <c:pt idx="49">
                  <c:v>-5821.0550000000003</c:v>
                </c:pt>
                <c:pt idx="50">
                  <c:v>-5934.134</c:v>
                </c:pt>
                <c:pt idx="51">
                  <c:v>-5824.6570000000002</c:v>
                </c:pt>
                <c:pt idx="52">
                  <c:v>-5783.2219999999998</c:v>
                </c:pt>
                <c:pt idx="53">
                  <c:v>-6399.9789999999994</c:v>
                </c:pt>
                <c:pt idx="54">
                  <c:v>-6456.4379999999992</c:v>
                </c:pt>
                <c:pt idx="55">
                  <c:v>-6240.8139999999994</c:v>
                </c:pt>
                <c:pt idx="56">
                  <c:v>-6017.1789999999992</c:v>
                </c:pt>
                <c:pt idx="57">
                  <c:v>-5873.1589999999987</c:v>
                </c:pt>
                <c:pt idx="58">
                  <c:v>-6528.3279999999986</c:v>
                </c:pt>
                <c:pt idx="59">
                  <c:v>-6812.0519999999988</c:v>
                </c:pt>
                <c:pt idx="60">
                  <c:v>-6934.4579999999987</c:v>
                </c:pt>
                <c:pt idx="61">
                  <c:v>-6753.0109999999986</c:v>
                </c:pt>
                <c:pt idx="62">
                  <c:v>-6773.463999999999</c:v>
                </c:pt>
                <c:pt idx="63">
                  <c:v>-6515.4389999999994</c:v>
                </c:pt>
                <c:pt idx="64">
                  <c:v>-6474.3339999999998</c:v>
                </c:pt>
                <c:pt idx="65">
                  <c:v>-6471.6149999999998</c:v>
                </c:pt>
                <c:pt idx="66">
                  <c:v>-6433.1750000000002</c:v>
                </c:pt>
                <c:pt idx="67">
                  <c:v>-6419.2790000000005</c:v>
                </c:pt>
                <c:pt idx="68">
                  <c:v>-6206.2370000000001</c:v>
                </c:pt>
                <c:pt idx="69">
                  <c:v>-6684.1170000000002</c:v>
                </c:pt>
                <c:pt idx="70">
                  <c:v>-6444.0520000000006</c:v>
                </c:pt>
                <c:pt idx="71">
                  <c:v>-6722.5690000000004</c:v>
                </c:pt>
                <c:pt idx="72">
                  <c:v>-7061.7180000000008</c:v>
                </c:pt>
                <c:pt idx="73">
                  <c:v>-6792.5620000000008</c:v>
                </c:pt>
                <c:pt idx="74">
                  <c:v>-6851.0660000000007</c:v>
                </c:pt>
                <c:pt idx="75">
                  <c:v>-6780.2720000000008</c:v>
                </c:pt>
                <c:pt idx="76">
                  <c:v>-6949.554000000001</c:v>
                </c:pt>
                <c:pt idx="77">
                  <c:v>-6894.1830000000009</c:v>
                </c:pt>
                <c:pt idx="78">
                  <c:v>-6689.1350000000011</c:v>
                </c:pt>
                <c:pt idx="79">
                  <c:v>-6975.6350000000011</c:v>
                </c:pt>
                <c:pt idx="80">
                  <c:v>-7096.5650000000014</c:v>
                </c:pt>
                <c:pt idx="81">
                  <c:v>-6996.5870000000014</c:v>
                </c:pt>
                <c:pt idx="82">
                  <c:v>-6967.5110000000013</c:v>
                </c:pt>
                <c:pt idx="83">
                  <c:v>-7572.0030000000015</c:v>
                </c:pt>
                <c:pt idx="84">
                  <c:v>-7629.4750000000013</c:v>
                </c:pt>
                <c:pt idx="85">
                  <c:v>-7428.6860000000015</c:v>
                </c:pt>
                <c:pt idx="86">
                  <c:v>-7219.9070000000011</c:v>
                </c:pt>
                <c:pt idx="87">
                  <c:v>-7086.9800000000014</c:v>
                </c:pt>
                <c:pt idx="88">
                  <c:v>-7727.3560000000016</c:v>
                </c:pt>
                <c:pt idx="89">
                  <c:v>-8010.9530000000013</c:v>
                </c:pt>
                <c:pt idx="90">
                  <c:v>-8140.0060000000012</c:v>
                </c:pt>
                <c:pt idx="91">
                  <c:v>-7972.4700000000012</c:v>
                </c:pt>
                <c:pt idx="92">
                  <c:v>-7998.0580000000009</c:v>
                </c:pt>
                <c:pt idx="93">
                  <c:v>-7755.4230000000007</c:v>
                </c:pt>
                <c:pt idx="94">
                  <c:v>-7725.0890000000009</c:v>
                </c:pt>
                <c:pt idx="95">
                  <c:v>-7731.5980000000009</c:v>
                </c:pt>
                <c:pt idx="96">
                  <c:v>-7698.6260000000011</c:v>
                </c:pt>
                <c:pt idx="97">
                  <c:v>-7696.9190000000008</c:v>
                </c:pt>
                <c:pt idx="98">
                  <c:v>-7502.7290000000012</c:v>
                </c:pt>
                <c:pt idx="99">
                  <c:v>-7976.4980000000014</c:v>
                </c:pt>
                <c:pt idx="100">
                  <c:v>-7765.1910000000016</c:v>
                </c:pt>
                <c:pt idx="101">
                  <c:v>-8055.0960000000014</c:v>
                </c:pt>
                <c:pt idx="102">
                  <c:v>-8407.0090000000018</c:v>
                </c:pt>
                <c:pt idx="103">
                  <c:v>-8174.0870000000023</c:v>
                </c:pt>
                <c:pt idx="104">
                  <c:v>-8263.1890000000021</c:v>
                </c:pt>
                <c:pt idx="105">
                  <c:v>-8222.5220000000027</c:v>
                </c:pt>
                <c:pt idx="106">
                  <c:v>-8416.3030000000035</c:v>
                </c:pt>
                <c:pt idx="107">
                  <c:v>-8392.1250000000036</c:v>
                </c:pt>
                <c:pt idx="108">
                  <c:v>-8223.7710000000043</c:v>
                </c:pt>
                <c:pt idx="109">
                  <c:v>-8530.6160000000036</c:v>
                </c:pt>
                <c:pt idx="110">
                  <c:v>-8681.3900000000031</c:v>
                </c:pt>
                <c:pt idx="111">
                  <c:v>-8616.0780000000032</c:v>
                </c:pt>
                <c:pt idx="112">
                  <c:v>-8624.3600000000024</c:v>
                </c:pt>
                <c:pt idx="113">
                  <c:v>-9237.9430000000029</c:v>
                </c:pt>
                <c:pt idx="114">
                  <c:v>-9321.1600000000035</c:v>
                </c:pt>
                <c:pt idx="115">
                  <c:v>-9157.8990000000031</c:v>
                </c:pt>
                <c:pt idx="116">
                  <c:v>-8987.5610000000033</c:v>
                </c:pt>
                <c:pt idx="117">
                  <c:v>-8890.3000000000029</c:v>
                </c:pt>
                <c:pt idx="118">
                  <c:v>-9538.1390000000029</c:v>
                </c:pt>
                <c:pt idx="119">
                  <c:v>-9843.479000000003</c:v>
                </c:pt>
                <c:pt idx="120">
                  <c:v>-9999.452000000003</c:v>
                </c:pt>
                <c:pt idx="121">
                  <c:v>-9868.3200000000033</c:v>
                </c:pt>
                <c:pt idx="122">
                  <c:v>-9920.497000000003</c:v>
                </c:pt>
                <c:pt idx="123">
                  <c:v>-9713.1950000000033</c:v>
                </c:pt>
                <c:pt idx="124">
                  <c:v>-9711.2390000000032</c:v>
                </c:pt>
                <c:pt idx="125">
                  <c:v>-9746.863000000003</c:v>
                </c:pt>
                <c:pt idx="126">
                  <c:v>-9738.3140000000021</c:v>
                </c:pt>
                <c:pt idx="127">
                  <c:v>-9765.5270000000019</c:v>
                </c:pt>
                <c:pt idx="128">
                  <c:v>-9603.1450000000023</c:v>
                </c:pt>
                <c:pt idx="129">
                  <c:v>-10079.686000000002</c:v>
                </c:pt>
                <c:pt idx="130">
                  <c:v>-9890.398000000001</c:v>
                </c:pt>
                <c:pt idx="131">
                  <c:v>-10181.203000000001</c:v>
                </c:pt>
                <c:pt idx="132">
                  <c:v>-10530.204000000002</c:v>
                </c:pt>
                <c:pt idx="133">
                  <c:v>-10315.742000000002</c:v>
                </c:pt>
                <c:pt idx="134">
                  <c:v>-10414.382000000001</c:v>
                </c:pt>
                <c:pt idx="135">
                  <c:v>-10382.041000000001</c:v>
                </c:pt>
                <c:pt idx="136">
                  <c:v>-10575.875000000002</c:v>
                </c:pt>
                <c:pt idx="137">
                  <c:v>-10559.252000000002</c:v>
                </c:pt>
                <c:pt idx="138">
                  <c:v>-10399.282000000003</c:v>
                </c:pt>
                <c:pt idx="139">
                  <c:v>-10700.339000000004</c:v>
                </c:pt>
                <c:pt idx="140">
                  <c:v>-10853.811000000003</c:v>
                </c:pt>
                <c:pt idx="141">
                  <c:v>-10793.891000000003</c:v>
                </c:pt>
                <c:pt idx="142">
                  <c:v>-10811.301000000003</c:v>
                </c:pt>
                <c:pt idx="143">
                  <c:v>-11407.021000000002</c:v>
                </c:pt>
                <c:pt idx="144">
                  <c:v>-11483.215000000002</c:v>
                </c:pt>
                <c:pt idx="145">
                  <c:v>-11326.522000000003</c:v>
                </c:pt>
                <c:pt idx="146">
                  <c:v>-11162.114000000003</c:v>
                </c:pt>
                <c:pt idx="147">
                  <c:v>-11066.821000000004</c:v>
                </c:pt>
                <c:pt idx="148">
                  <c:v>-11689.837000000003</c:v>
                </c:pt>
                <c:pt idx="149">
                  <c:v>-11986.049000000003</c:v>
                </c:pt>
                <c:pt idx="150">
                  <c:v>-12216.255000000003</c:v>
                </c:pt>
                <c:pt idx="151">
                  <c:v>-12185.838000000003</c:v>
                </c:pt>
                <c:pt idx="152">
                  <c:v>-12341.190000000004</c:v>
                </c:pt>
                <c:pt idx="153">
                  <c:v>-12264.040000000005</c:v>
                </c:pt>
                <c:pt idx="154">
                  <c:v>-12396.023000000005</c:v>
                </c:pt>
                <c:pt idx="155">
                  <c:v>-12574.068000000005</c:v>
                </c:pt>
                <c:pt idx="156">
                  <c:v>-12721.735000000004</c:v>
                </c:pt>
                <c:pt idx="157">
                  <c:v>-12916.689000000004</c:v>
                </c:pt>
                <c:pt idx="158">
                  <c:v>-12941.411000000004</c:v>
                </c:pt>
                <c:pt idx="159">
                  <c:v>-13567.426000000003</c:v>
                </c:pt>
                <c:pt idx="160">
                  <c:v>-13583.504000000003</c:v>
                </c:pt>
                <c:pt idx="161">
                  <c:v>-14039.960000000003</c:v>
                </c:pt>
                <c:pt idx="162">
                  <c:v>-14551.718000000003</c:v>
                </c:pt>
                <c:pt idx="163">
                  <c:v>-14554.208000000002</c:v>
                </c:pt>
                <c:pt idx="164">
                  <c:v>-14838.605000000003</c:v>
                </c:pt>
                <c:pt idx="165">
                  <c:v>-15001.311000000003</c:v>
                </c:pt>
                <c:pt idx="166">
                  <c:v>-15373.107000000004</c:v>
                </c:pt>
                <c:pt idx="167">
                  <c:v>-15556.868000000004</c:v>
                </c:pt>
                <c:pt idx="168">
                  <c:v>-15612.071000000004</c:v>
                </c:pt>
                <c:pt idx="169">
                  <c:v>-16092.817000000003</c:v>
                </c:pt>
                <c:pt idx="170">
                  <c:v>-16431.292000000001</c:v>
                </c:pt>
                <c:pt idx="171">
                  <c:v>-16580.691000000003</c:v>
                </c:pt>
                <c:pt idx="172">
                  <c:v>-16805.043000000001</c:v>
                </c:pt>
                <c:pt idx="173">
                  <c:v>-17538.992000000002</c:v>
                </c:pt>
                <c:pt idx="174">
                  <c:v>-17803.093000000001</c:v>
                </c:pt>
                <c:pt idx="175">
                  <c:v>-17874.906999999999</c:v>
                </c:pt>
                <c:pt idx="176">
                  <c:v>-17933.018</c:v>
                </c:pt>
                <c:pt idx="177">
                  <c:v>-18054.231</c:v>
                </c:pt>
                <c:pt idx="178">
                  <c:v>-18796.133999999998</c:v>
                </c:pt>
                <c:pt idx="179">
                  <c:v>-19239.330999999998</c:v>
                </c:pt>
                <c:pt idx="180">
                  <c:v>-19578.840999999997</c:v>
                </c:pt>
                <c:pt idx="181">
                  <c:v>-19682.339999999997</c:v>
                </c:pt>
                <c:pt idx="182">
                  <c:v>-19924.665999999997</c:v>
                </c:pt>
                <c:pt idx="183">
                  <c:v>-19958.830999999998</c:v>
                </c:pt>
                <c:pt idx="184">
                  <c:v>-20160.395999999997</c:v>
                </c:pt>
                <c:pt idx="185">
                  <c:v>-20387.864999999998</c:v>
                </c:pt>
                <c:pt idx="186">
                  <c:v>-20578.580999999998</c:v>
                </c:pt>
                <c:pt idx="187">
                  <c:v>-20804.744999999999</c:v>
                </c:pt>
                <c:pt idx="188">
                  <c:v>-20868.689999999999</c:v>
                </c:pt>
                <c:pt idx="189">
                  <c:v>-21441.812999999998</c:v>
                </c:pt>
                <c:pt idx="190">
                  <c:v>-21492.89</c:v>
                </c:pt>
                <c:pt idx="191">
                  <c:v>-21905.870999999999</c:v>
                </c:pt>
                <c:pt idx="192">
                  <c:v>-22364.261999999999</c:v>
                </c:pt>
                <c:pt idx="193">
                  <c:v>-22396.964</c:v>
                </c:pt>
                <c:pt idx="194">
                  <c:v>-22648.941999999999</c:v>
                </c:pt>
                <c:pt idx="195">
                  <c:v>-22795.929</c:v>
                </c:pt>
                <c:pt idx="196">
                  <c:v>-23110.609</c:v>
                </c:pt>
                <c:pt idx="197">
                  <c:v>-23260.623</c:v>
                </c:pt>
                <c:pt idx="198">
                  <c:v>-23299.990999999998</c:v>
                </c:pt>
                <c:pt idx="199">
                  <c:v>-23695.393999999997</c:v>
                </c:pt>
                <c:pt idx="200">
                  <c:v>-24023.213999999996</c:v>
                </c:pt>
                <c:pt idx="201">
                  <c:v>-24234.877999999997</c:v>
                </c:pt>
                <c:pt idx="202">
                  <c:v>-24243.919999999998</c:v>
                </c:pt>
                <c:pt idx="203">
                  <c:v>-24372.202999999998</c:v>
                </c:pt>
                <c:pt idx="204">
                  <c:v>-24286.368999999999</c:v>
                </c:pt>
                <c:pt idx="205">
                  <c:v>-24343.48</c:v>
                </c:pt>
                <c:pt idx="206">
                  <c:v>-24427.764999999999</c:v>
                </c:pt>
                <c:pt idx="207">
                  <c:v>-24469.002</c:v>
                </c:pt>
                <c:pt idx="208">
                  <c:v>-24542.452000000001</c:v>
                </c:pt>
                <c:pt idx="209">
                  <c:v>-24447.076000000001</c:v>
                </c:pt>
                <c:pt idx="210">
                  <c:v>-24841.547000000002</c:v>
                </c:pt>
                <c:pt idx="211">
                  <c:v>-24737.381000000001</c:v>
                </c:pt>
                <c:pt idx="212">
                  <c:v>-24971.734</c:v>
                </c:pt>
                <c:pt idx="213">
                  <c:v>-25243.879000000001</c:v>
                </c:pt>
                <c:pt idx="214">
                  <c:v>-25100.995999999999</c:v>
                </c:pt>
                <c:pt idx="215">
                  <c:v>-25170.297999999999</c:v>
                </c:pt>
                <c:pt idx="216">
                  <c:v>-25143.14</c:v>
                </c:pt>
                <c:pt idx="217">
                  <c:v>-25261.095999999998</c:v>
                </c:pt>
                <c:pt idx="218">
                  <c:v>-25233.807999999997</c:v>
                </c:pt>
                <c:pt idx="219">
                  <c:v>-25094.218999999997</c:v>
                </c:pt>
                <c:pt idx="220">
                  <c:v>-25299.408999999996</c:v>
                </c:pt>
                <c:pt idx="221">
                  <c:v>-25375.844999999998</c:v>
                </c:pt>
                <c:pt idx="222">
                  <c:v>-25310.033999999996</c:v>
                </c:pt>
                <c:pt idx="223">
                  <c:v>-25300.739999999994</c:v>
                </c:pt>
                <c:pt idx="224">
                  <c:v>-25730.590999999993</c:v>
                </c:pt>
                <c:pt idx="225">
                  <c:v>-25743.242999999991</c:v>
                </c:pt>
                <c:pt idx="226">
                  <c:v>-25598.958999999992</c:v>
                </c:pt>
                <c:pt idx="227">
                  <c:v>-25432.59399999999</c:v>
                </c:pt>
                <c:pt idx="228">
                  <c:v>-25341.159999999989</c:v>
                </c:pt>
                <c:pt idx="229">
                  <c:v>-25779.457999999988</c:v>
                </c:pt>
                <c:pt idx="230">
                  <c:v>-25925.334999999988</c:v>
                </c:pt>
                <c:pt idx="231">
                  <c:v>-26027.850999999988</c:v>
                </c:pt>
                <c:pt idx="232">
                  <c:v>-26145.793999999987</c:v>
                </c:pt>
                <c:pt idx="233">
                  <c:v>-26309.031999999988</c:v>
                </c:pt>
                <c:pt idx="234">
                  <c:v>-26189.241999999987</c:v>
                </c:pt>
                <c:pt idx="235">
                  <c:v>-26536.533999999989</c:v>
                </c:pt>
                <c:pt idx="236">
                  <c:v>-26480.803999999989</c:v>
                </c:pt>
                <c:pt idx="237">
                  <c:v>-26313.43299999999</c:v>
                </c:pt>
                <c:pt idx="238">
                  <c:v>-26398.857999999989</c:v>
                </c:pt>
                <c:pt idx="239">
                  <c:v>-26142.05799999999</c:v>
                </c:pt>
                <c:pt idx="240">
                  <c:v>-26188.035999999989</c:v>
                </c:pt>
                <c:pt idx="241">
                  <c:v>-25902.548999999988</c:v>
                </c:pt>
                <c:pt idx="242">
                  <c:v>-26069.532999999989</c:v>
                </c:pt>
                <c:pt idx="243">
                  <c:v>-26167.018999999989</c:v>
                </c:pt>
                <c:pt idx="244">
                  <c:v>-25762.531999999988</c:v>
                </c:pt>
                <c:pt idx="245">
                  <c:v>-25415.000999999989</c:v>
                </c:pt>
                <c:pt idx="246">
                  <c:v>-25400.80999999999</c:v>
                </c:pt>
                <c:pt idx="247">
                  <c:v>-25333.87999999999</c:v>
                </c:pt>
                <c:pt idx="248">
                  <c:v>-25277.153999999991</c:v>
                </c:pt>
                <c:pt idx="249">
                  <c:v>-24978.728999999992</c:v>
                </c:pt>
                <c:pt idx="250">
                  <c:v>-24993.307999999994</c:v>
                </c:pt>
                <c:pt idx="251">
                  <c:v>-25233.105999999992</c:v>
                </c:pt>
                <c:pt idx="252">
                  <c:v>-25414.142999999993</c:v>
                </c:pt>
                <c:pt idx="253">
                  <c:v>-25600.666999999994</c:v>
                </c:pt>
                <c:pt idx="254">
                  <c:v>-25481.121999999996</c:v>
                </c:pt>
                <c:pt idx="255">
                  <c:v>-25403.850999999995</c:v>
                </c:pt>
                <c:pt idx="256">
                  <c:v>-25259.732999999997</c:v>
                </c:pt>
                <c:pt idx="257">
                  <c:v>-24862.062999999998</c:v>
                </c:pt>
                <c:pt idx="258">
                  <c:v>-24733.367999999999</c:v>
                </c:pt>
                <c:pt idx="259">
                  <c:v>-24493.936999999998</c:v>
                </c:pt>
                <c:pt idx="260">
                  <c:v>-24103.855</c:v>
                </c:pt>
                <c:pt idx="261">
                  <c:v>-24114.244999999999</c:v>
                </c:pt>
                <c:pt idx="262">
                  <c:v>-24028.138999999999</c:v>
                </c:pt>
                <c:pt idx="263">
                  <c:v>-23860.234</c:v>
                </c:pt>
                <c:pt idx="264">
                  <c:v>-23724.715</c:v>
                </c:pt>
                <c:pt idx="265">
                  <c:v>-23552.917000000001</c:v>
                </c:pt>
                <c:pt idx="266">
                  <c:v>-23099.152000000002</c:v>
                </c:pt>
                <c:pt idx="267">
                  <c:v>-22884.704000000002</c:v>
                </c:pt>
                <c:pt idx="268">
                  <c:v>-22786.678</c:v>
                </c:pt>
                <c:pt idx="269">
                  <c:v>-22664.538</c:v>
                </c:pt>
                <c:pt idx="270">
                  <c:v>-22478.077000000001</c:v>
                </c:pt>
                <c:pt idx="271">
                  <c:v>-22411.866000000002</c:v>
                </c:pt>
                <c:pt idx="272">
                  <c:v>-22224.656000000003</c:v>
                </c:pt>
                <c:pt idx="273">
                  <c:v>-21882.941000000003</c:v>
                </c:pt>
                <c:pt idx="274">
                  <c:v>-21725.436000000002</c:v>
                </c:pt>
                <c:pt idx="275">
                  <c:v>-21570.371000000003</c:v>
                </c:pt>
                <c:pt idx="276">
                  <c:v>-21650.938000000002</c:v>
                </c:pt>
                <c:pt idx="277">
                  <c:v>-21639.988000000001</c:v>
                </c:pt>
                <c:pt idx="278">
                  <c:v>-21377.739000000001</c:v>
                </c:pt>
                <c:pt idx="279">
                  <c:v>-21689.172000000002</c:v>
                </c:pt>
                <c:pt idx="280">
                  <c:v>-21543.693000000003</c:v>
                </c:pt>
                <c:pt idx="281">
                  <c:v>-21414.659000000003</c:v>
                </c:pt>
                <c:pt idx="282">
                  <c:v>-21653.923000000003</c:v>
                </c:pt>
                <c:pt idx="283">
                  <c:v>-21567.198000000004</c:v>
                </c:pt>
                <c:pt idx="284">
                  <c:v>-21410.666000000005</c:v>
                </c:pt>
                <c:pt idx="285">
                  <c:v>-21461.231000000003</c:v>
                </c:pt>
                <c:pt idx="286">
                  <c:v>-21596.356000000003</c:v>
                </c:pt>
                <c:pt idx="287">
                  <c:v>-21793.039000000004</c:v>
                </c:pt>
                <c:pt idx="288">
                  <c:v>-21471.350000000006</c:v>
                </c:pt>
                <c:pt idx="289">
                  <c:v>-21478.290000000005</c:v>
                </c:pt>
                <c:pt idx="290">
                  <c:v>-21487.287000000004</c:v>
                </c:pt>
                <c:pt idx="291">
                  <c:v>-21195.743000000002</c:v>
                </c:pt>
                <c:pt idx="292">
                  <c:v>-21339.464000000004</c:v>
                </c:pt>
                <c:pt idx="293">
                  <c:v>-21073.600000000002</c:v>
                </c:pt>
                <c:pt idx="294">
                  <c:v>-21087.526000000002</c:v>
                </c:pt>
                <c:pt idx="295">
                  <c:v>-20931.303</c:v>
                </c:pt>
                <c:pt idx="296">
                  <c:v>-20790.457999999999</c:v>
                </c:pt>
                <c:pt idx="297">
                  <c:v>-20912.501</c:v>
                </c:pt>
                <c:pt idx="298">
                  <c:v>-20985.309000000001</c:v>
                </c:pt>
                <c:pt idx="299">
                  <c:v>-20883.544000000002</c:v>
                </c:pt>
              </c:numCache>
            </c:numRef>
          </c:yVal>
          <c:smooth val="1"/>
        </c:ser>
        <c:ser>
          <c:idx val="3"/>
          <c:order val="3"/>
          <c:tx>
            <c:strRef>
              <c:f>'Historical (1700_2000)'!$J$1</c:f>
              <c:strCache>
                <c:ptCount val="1"/>
                <c:pt idx="0">
                  <c:v>Constant O3</c:v>
                </c:pt>
              </c:strCache>
            </c:strRef>
          </c:tx>
          <c:marker>
            <c:symbol val="none"/>
          </c:marker>
          <c:xVal>
            <c:numRef>
              <c:f>'Historical (1700_2000)'!$A$2:$A$302</c:f>
              <c:numCache>
                <c:formatCode>General</c:formatCode>
                <c:ptCount val="301"/>
                <c:pt idx="0">
                  <c:v>1701</c:v>
                </c:pt>
                <c:pt idx="1">
                  <c:v>1702</c:v>
                </c:pt>
                <c:pt idx="2">
                  <c:v>1703</c:v>
                </c:pt>
                <c:pt idx="3">
                  <c:v>1704</c:v>
                </c:pt>
                <c:pt idx="4">
                  <c:v>1705</c:v>
                </c:pt>
                <c:pt idx="5">
                  <c:v>1706</c:v>
                </c:pt>
                <c:pt idx="6">
                  <c:v>1707</c:v>
                </c:pt>
                <c:pt idx="7">
                  <c:v>1708</c:v>
                </c:pt>
                <c:pt idx="8">
                  <c:v>1709</c:v>
                </c:pt>
                <c:pt idx="9">
                  <c:v>1710</c:v>
                </c:pt>
                <c:pt idx="10">
                  <c:v>1711</c:v>
                </c:pt>
                <c:pt idx="11">
                  <c:v>1712</c:v>
                </c:pt>
                <c:pt idx="12">
                  <c:v>1713</c:v>
                </c:pt>
                <c:pt idx="13">
                  <c:v>1714</c:v>
                </c:pt>
                <c:pt idx="14">
                  <c:v>1715</c:v>
                </c:pt>
                <c:pt idx="15">
                  <c:v>1716</c:v>
                </c:pt>
                <c:pt idx="16">
                  <c:v>1717</c:v>
                </c:pt>
                <c:pt idx="17">
                  <c:v>1718</c:v>
                </c:pt>
                <c:pt idx="18">
                  <c:v>1719</c:v>
                </c:pt>
                <c:pt idx="19">
                  <c:v>1720</c:v>
                </c:pt>
                <c:pt idx="20">
                  <c:v>1721</c:v>
                </c:pt>
                <c:pt idx="21">
                  <c:v>1722</c:v>
                </c:pt>
                <c:pt idx="22">
                  <c:v>1723</c:v>
                </c:pt>
                <c:pt idx="23">
                  <c:v>1724</c:v>
                </c:pt>
                <c:pt idx="24">
                  <c:v>1725</c:v>
                </c:pt>
                <c:pt idx="25">
                  <c:v>1726</c:v>
                </c:pt>
                <c:pt idx="26">
                  <c:v>1727</c:v>
                </c:pt>
                <c:pt idx="27">
                  <c:v>1728</c:v>
                </c:pt>
                <c:pt idx="28">
                  <c:v>1729</c:v>
                </c:pt>
                <c:pt idx="29">
                  <c:v>1730</c:v>
                </c:pt>
                <c:pt idx="30">
                  <c:v>1731</c:v>
                </c:pt>
                <c:pt idx="31">
                  <c:v>1732</c:v>
                </c:pt>
                <c:pt idx="32">
                  <c:v>1733</c:v>
                </c:pt>
                <c:pt idx="33">
                  <c:v>1734</c:v>
                </c:pt>
                <c:pt idx="34">
                  <c:v>1735</c:v>
                </c:pt>
                <c:pt idx="35">
                  <c:v>1736</c:v>
                </c:pt>
                <c:pt idx="36">
                  <c:v>1737</c:v>
                </c:pt>
                <c:pt idx="37">
                  <c:v>1738</c:v>
                </c:pt>
                <c:pt idx="38">
                  <c:v>1739</c:v>
                </c:pt>
                <c:pt idx="39">
                  <c:v>1740</c:v>
                </c:pt>
                <c:pt idx="40">
                  <c:v>1741</c:v>
                </c:pt>
                <c:pt idx="41">
                  <c:v>1742</c:v>
                </c:pt>
                <c:pt idx="42">
                  <c:v>1743</c:v>
                </c:pt>
                <c:pt idx="43">
                  <c:v>1744</c:v>
                </c:pt>
                <c:pt idx="44">
                  <c:v>1745</c:v>
                </c:pt>
                <c:pt idx="45">
                  <c:v>1746</c:v>
                </c:pt>
                <c:pt idx="46">
                  <c:v>1747</c:v>
                </c:pt>
                <c:pt idx="47">
                  <c:v>1748</c:v>
                </c:pt>
                <c:pt idx="48">
                  <c:v>1749</c:v>
                </c:pt>
                <c:pt idx="49">
                  <c:v>1750</c:v>
                </c:pt>
                <c:pt idx="50">
                  <c:v>1751</c:v>
                </c:pt>
                <c:pt idx="51">
                  <c:v>1752</c:v>
                </c:pt>
                <c:pt idx="52">
                  <c:v>1753</c:v>
                </c:pt>
                <c:pt idx="53">
                  <c:v>1754</c:v>
                </c:pt>
                <c:pt idx="54">
                  <c:v>1755</c:v>
                </c:pt>
                <c:pt idx="55">
                  <c:v>1756</c:v>
                </c:pt>
                <c:pt idx="56">
                  <c:v>1757</c:v>
                </c:pt>
                <c:pt idx="57">
                  <c:v>1758</c:v>
                </c:pt>
                <c:pt idx="58">
                  <c:v>1759</c:v>
                </c:pt>
                <c:pt idx="59">
                  <c:v>1760</c:v>
                </c:pt>
                <c:pt idx="60">
                  <c:v>1761</c:v>
                </c:pt>
                <c:pt idx="61">
                  <c:v>1762</c:v>
                </c:pt>
                <c:pt idx="62">
                  <c:v>1763</c:v>
                </c:pt>
                <c:pt idx="63">
                  <c:v>1764</c:v>
                </c:pt>
                <c:pt idx="64">
                  <c:v>1765</c:v>
                </c:pt>
                <c:pt idx="65">
                  <c:v>1766</c:v>
                </c:pt>
                <c:pt idx="66">
                  <c:v>1767</c:v>
                </c:pt>
                <c:pt idx="67">
                  <c:v>1768</c:v>
                </c:pt>
                <c:pt idx="68">
                  <c:v>1769</c:v>
                </c:pt>
                <c:pt idx="69">
                  <c:v>1770</c:v>
                </c:pt>
                <c:pt idx="70">
                  <c:v>1771</c:v>
                </c:pt>
                <c:pt idx="71">
                  <c:v>1772</c:v>
                </c:pt>
                <c:pt idx="72">
                  <c:v>1773</c:v>
                </c:pt>
                <c:pt idx="73">
                  <c:v>1774</c:v>
                </c:pt>
                <c:pt idx="74">
                  <c:v>1775</c:v>
                </c:pt>
                <c:pt idx="75">
                  <c:v>1776</c:v>
                </c:pt>
                <c:pt idx="76">
                  <c:v>1777</c:v>
                </c:pt>
                <c:pt idx="77">
                  <c:v>1778</c:v>
                </c:pt>
                <c:pt idx="78">
                  <c:v>1779</c:v>
                </c:pt>
                <c:pt idx="79">
                  <c:v>1780</c:v>
                </c:pt>
                <c:pt idx="80">
                  <c:v>1781</c:v>
                </c:pt>
                <c:pt idx="81">
                  <c:v>1782</c:v>
                </c:pt>
                <c:pt idx="82">
                  <c:v>1783</c:v>
                </c:pt>
                <c:pt idx="83">
                  <c:v>1784</c:v>
                </c:pt>
                <c:pt idx="84">
                  <c:v>1785</c:v>
                </c:pt>
                <c:pt idx="85">
                  <c:v>1786</c:v>
                </c:pt>
                <c:pt idx="86">
                  <c:v>1787</c:v>
                </c:pt>
                <c:pt idx="87">
                  <c:v>1788</c:v>
                </c:pt>
                <c:pt idx="88">
                  <c:v>1789</c:v>
                </c:pt>
                <c:pt idx="89">
                  <c:v>1790</c:v>
                </c:pt>
                <c:pt idx="90">
                  <c:v>1791</c:v>
                </c:pt>
                <c:pt idx="91">
                  <c:v>1792</c:v>
                </c:pt>
                <c:pt idx="92">
                  <c:v>1793</c:v>
                </c:pt>
                <c:pt idx="93">
                  <c:v>1794</c:v>
                </c:pt>
                <c:pt idx="94">
                  <c:v>1795</c:v>
                </c:pt>
                <c:pt idx="95">
                  <c:v>1796</c:v>
                </c:pt>
                <c:pt idx="96">
                  <c:v>1797</c:v>
                </c:pt>
                <c:pt idx="97">
                  <c:v>1798</c:v>
                </c:pt>
                <c:pt idx="98">
                  <c:v>1799</c:v>
                </c:pt>
                <c:pt idx="99">
                  <c:v>1800</c:v>
                </c:pt>
                <c:pt idx="100">
                  <c:v>1801</c:v>
                </c:pt>
                <c:pt idx="101">
                  <c:v>1802</c:v>
                </c:pt>
                <c:pt idx="102">
                  <c:v>1803</c:v>
                </c:pt>
                <c:pt idx="103">
                  <c:v>1804</c:v>
                </c:pt>
                <c:pt idx="104">
                  <c:v>1805</c:v>
                </c:pt>
                <c:pt idx="105">
                  <c:v>1806</c:v>
                </c:pt>
                <c:pt idx="106">
                  <c:v>1807</c:v>
                </c:pt>
                <c:pt idx="107">
                  <c:v>1808</c:v>
                </c:pt>
                <c:pt idx="108">
                  <c:v>1809</c:v>
                </c:pt>
                <c:pt idx="109">
                  <c:v>1810</c:v>
                </c:pt>
                <c:pt idx="110">
                  <c:v>1811</c:v>
                </c:pt>
                <c:pt idx="111">
                  <c:v>1812</c:v>
                </c:pt>
                <c:pt idx="112">
                  <c:v>1813</c:v>
                </c:pt>
                <c:pt idx="113">
                  <c:v>1814</c:v>
                </c:pt>
                <c:pt idx="114">
                  <c:v>1815</c:v>
                </c:pt>
                <c:pt idx="115">
                  <c:v>1816</c:v>
                </c:pt>
                <c:pt idx="116">
                  <c:v>1817</c:v>
                </c:pt>
                <c:pt idx="117">
                  <c:v>1818</c:v>
                </c:pt>
                <c:pt idx="118">
                  <c:v>1819</c:v>
                </c:pt>
                <c:pt idx="119">
                  <c:v>1820</c:v>
                </c:pt>
                <c:pt idx="120">
                  <c:v>1821</c:v>
                </c:pt>
                <c:pt idx="121">
                  <c:v>1822</c:v>
                </c:pt>
                <c:pt idx="122">
                  <c:v>1823</c:v>
                </c:pt>
                <c:pt idx="123">
                  <c:v>1824</c:v>
                </c:pt>
                <c:pt idx="124">
                  <c:v>1825</c:v>
                </c:pt>
                <c:pt idx="125">
                  <c:v>1826</c:v>
                </c:pt>
                <c:pt idx="126">
                  <c:v>1827</c:v>
                </c:pt>
                <c:pt idx="127">
                  <c:v>1828</c:v>
                </c:pt>
                <c:pt idx="128">
                  <c:v>1829</c:v>
                </c:pt>
                <c:pt idx="129">
                  <c:v>1830</c:v>
                </c:pt>
                <c:pt idx="130">
                  <c:v>1831</c:v>
                </c:pt>
                <c:pt idx="131">
                  <c:v>1832</c:v>
                </c:pt>
                <c:pt idx="132">
                  <c:v>1833</c:v>
                </c:pt>
                <c:pt idx="133">
                  <c:v>1834</c:v>
                </c:pt>
                <c:pt idx="134">
                  <c:v>1835</c:v>
                </c:pt>
                <c:pt idx="135">
                  <c:v>1836</c:v>
                </c:pt>
                <c:pt idx="136">
                  <c:v>1837</c:v>
                </c:pt>
                <c:pt idx="137">
                  <c:v>1838</c:v>
                </c:pt>
                <c:pt idx="138">
                  <c:v>1839</c:v>
                </c:pt>
                <c:pt idx="139">
                  <c:v>1840</c:v>
                </c:pt>
                <c:pt idx="140">
                  <c:v>1841</c:v>
                </c:pt>
                <c:pt idx="141">
                  <c:v>1842</c:v>
                </c:pt>
                <c:pt idx="142">
                  <c:v>1843</c:v>
                </c:pt>
                <c:pt idx="143">
                  <c:v>1844</c:v>
                </c:pt>
                <c:pt idx="144">
                  <c:v>1845</c:v>
                </c:pt>
                <c:pt idx="145">
                  <c:v>1846</c:v>
                </c:pt>
                <c:pt idx="146">
                  <c:v>1847</c:v>
                </c:pt>
                <c:pt idx="147">
                  <c:v>1848</c:v>
                </c:pt>
                <c:pt idx="148">
                  <c:v>1849</c:v>
                </c:pt>
                <c:pt idx="149">
                  <c:v>1850</c:v>
                </c:pt>
                <c:pt idx="150">
                  <c:v>1851</c:v>
                </c:pt>
                <c:pt idx="151">
                  <c:v>1852</c:v>
                </c:pt>
                <c:pt idx="152">
                  <c:v>1853</c:v>
                </c:pt>
                <c:pt idx="153">
                  <c:v>1854</c:v>
                </c:pt>
                <c:pt idx="154">
                  <c:v>1855</c:v>
                </c:pt>
                <c:pt idx="155">
                  <c:v>1856</c:v>
                </c:pt>
                <c:pt idx="156">
                  <c:v>1857</c:v>
                </c:pt>
                <c:pt idx="157">
                  <c:v>1858</c:v>
                </c:pt>
                <c:pt idx="158">
                  <c:v>1859</c:v>
                </c:pt>
                <c:pt idx="159">
                  <c:v>1860</c:v>
                </c:pt>
                <c:pt idx="160">
                  <c:v>1861</c:v>
                </c:pt>
                <c:pt idx="161">
                  <c:v>1862</c:v>
                </c:pt>
                <c:pt idx="162">
                  <c:v>1863</c:v>
                </c:pt>
                <c:pt idx="163">
                  <c:v>1864</c:v>
                </c:pt>
                <c:pt idx="164">
                  <c:v>1865</c:v>
                </c:pt>
                <c:pt idx="165">
                  <c:v>1866</c:v>
                </c:pt>
                <c:pt idx="166">
                  <c:v>1867</c:v>
                </c:pt>
                <c:pt idx="167">
                  <c:v>1868</c:v>
                </c:pt>
                <c:pt idx="168">
                  <c:v>1869</c:v>
                </c:pt>
                <c:pt idx="169">
                  <c:v>1870</c:v>
                </c:pt>
                <c:pt idx="170">
                  <c:v>1871</c:v>
                </c:pt>
                <c:pt idx="171">
                  <c:v>1872</c:v>
                </c:pt>
                <c:pt idx="172">
                  <c:v>1873</c:v>
                </c:pt>
                <c:pt idx="173">
                  <c:v>1874</c:v>
                </c:pt>
                <c:pt idx="174">
                  <c:v>1875</c:v>
                </c:pt>
                <c:pt idx="175">
                  <c:v>1876</c:v>
                </c:pt>
                <c:pt idx="176">
                  <c:v>1877</c:v>
                </c:pt>
                <c:pt idx="177">
                  <c:v>1878</c:v>
                </c:pt>
                <c:pt idx="178">
                  <c:v>1879</c:v>
                </c:pt>
                <c:pt idx="179">
                  <c:v>1880</c:v>
                </c:pt>
                <c:pt idx="180">
                  <c:v>1881</c:v>
                </c:pt>
                <c:pt idx="181">
                  <c:v>1882</c:v>
                </c:pt>
                <c:pt idx="182">
                  <c:v>1883</c:v>
                </c:pt>
                <c:pt idx="183">
                  <c:v>1884</c:v>
                </c:pt>
                <c:pt idx="184">
                  <c:v>1885</c:v>
                </c:pt>
                <c:pt idx="185">
                  <c:v>1886</c:v>
                </c:pt>
                <c:pt idx="186">
                  <c:v>1887</c:v>
                </c:pt>
                <c:pt idx="187">
                  <c:v>1888</c:v>
                </c:pt>
                <c:pt idx="188">
                  <c:v>1889</c:v>
                </c:pt>
                <c:pt idx="189">
                  <c:v>1890</c:v>
                </c:pt>
                <c:pt idx="190">
                  <c:v>1891</c:v>
                </c:pt>
                <c:pt idx="191">
                  <c:v>1892</c:v>
                </c:pt>
                <c:pt idx="192">
                  <c:v>1893</c:v>
                </c:pt>
                <c:pt idx="193">
                  <c:v>1894</c:v>
                </c:pt>
                <c:pt idx="194">
                  <c:v>1895</c:v>
                </c:pt>
                <c:pt idx="195">
                  <c:v>1896</c:v>
                </c:pt>
                <c:pt idx="196">
                  <c:v>1897</c:v>
                </c:pt>
                <c:pt idx="197">
                  <c:v>1898</c:v>
                </c:pt>
                <c:pt idx="198">
                  <c:v>1899</c:v>
                </c:pt>
                <c:pt idx="199">
                  <c:v>1900</c:v>
                </c:pt>
                <c:pt idx="200">
                  <c:v>1901</c:v>
                </c:pt>
                <c:pt idx="201">
                  <c:v>1902</c:v>
                </c:pt>
                <c:pt idx="202">
                  <c:v>1903</c:v>
                </c:pt>
                <c:pt idx="203">
                  <c:v>1904</c:v>
                </c:pt>
                <c:pt idx="204">
                  <c:v>1905</c:v>
                </c:pt>
                <c:pt idx="205">
                  <c:v>1906</c:v>
                </c:pt>
                <c:pt idx="206">
                  <c:v>1907</c:v>
                </c:pt>
                <c:pt idx="207">
                  <c:v>1908</c:v>
                </c:pt>
                <c:pt idx="208">
                  <c:v>1909</c:v>
                </c:pt>
                <c:pt idx="209">
                  <c:v>1910</c:v>
                </c:pt>
                <c:pt idx="210">
                  <c:v>1911</c:v>
                </c:pt>
                <c:pt idx="211">
                  <c:v>1912</c:v>
                </c:pt>
                <c:pt idx="212">
                  <c:v>1913</c:v>
                </c:pt>
                <c:pt idx="213">
                  <c:v>1914</c:v>
                </c:pt>
                <c:pt idx="214">
                  <c:v>1915</c:v>
                </c:pt>
                <c:pt idx="215">
                  <c:v>1916</c:v>
                </c:pt>
                <c:pt idx="216">
                  <c:v>1917</c:v>
                </c:pt>
                <c:pt idx="217">
                  <c:v>1918</c:v>
                </c:pt>
                <c:pt idx="218">
                  <c:v>1919</c:v>
                </c:pt>
                <c:pt idx="219">
                  <c:v>1920</c:v>
                </c:pt>
                <c:pt idx="220">
                  <c:v>1921</c:v>
                </c:pt>
                <c:pt idx="221">
                  <c:v>1922</c:v>
                </c:pt>
                <c:pt idx="222">
                  <c:v>1923</c:v>
                </c:pt>
                <c:pt idx="223">
                  <c:v>1924</c:v>
                </c:pt>
                <c:pt idx="224">
                  <c:v>1925</c:v>
                </c:pt>
                <c:pt idx="225">
                  <c:v>1926</c:v>
                </c:pt>
                <c:pt idx="226">
                  <c:v>1927</c:v>
                </c:pt>
                <c:pt idx="227">
                  <c:v>1928</c:v>
                </c:pt>
                <c:pt idx="228">
                  <c:v>1929</c:v>
                </c:pt>
                <c:pt idx="229">
                  <c:v>1930</c:v>
                </c:pt>
                <c:pt idx="230">
                  <c:v>1931</c:v>
                </c:pt>
                <c:pt idx="231">
                  <c:v>1932</c:v>
                </c:pt>
                <c:pt idx="232">
                  <c:v>1933</c:v>
                </c:pt>
                <c:pt idx="233">
                  <c:v>1934</c:v>
                </c:pt>
                <c:pt idx="234">
                  <c:v>1935</c:v>
                </c:pt>
                <c:pt idx="235">
                  <c:v>1936</c:v>
                </c:pt>
                <c:pt idx="236">
                  <c:v>1937</c:v>
                </c:pt>
                <c:pt idx="237">
                  <c:v>1938</c:v>
                </c:pt>
                <c:pt idx="238">
                  <c:v>1939</c:v>
                </c:pt>
                <c:pt idx="239">
                  <c:v>1940</c:v>
                </c:pt>
                <c:pt idx="240">
                  <c:v>1941</c:v>
                </c:pt>
                <c:pt idx="241">
                  <c:v>1942</c:v>
                </c:pt>
                <c:pt idx="242">
                  <c:v>1943</c:v>
                </c:pt>
                <c:pt idx="243">
                  <c:v>1944</c:v>
                </c:pt>
                <c:pt idx="244">
                  <c:v>1945</c:v>
                </c:pt>
                <c:pt idx="245">
                  <c:v>1946</c:v>
                </c:pt>
                <c:pt idx="246">
                  <c:v>1947</c:v>
                </c:pt>
                <c:pt idx="247">
                  <c:v>1948</c:v>
                </c:pt>
                <c:pt idx="248">
                  <c:v>1949</c:v>
                </c:pt>
                <c:pt idx="249">
                  <c:v>1950</c:v>
                </c:pt>
                <c:pt idx="250">
                  <c:v>1951</c:v>
                </c:pt>
                <c:pt idx="251">
                  <c:v>1952</c:v>
                </c:pt>
                <c:pt idx="252">
                  <c:v>1953</c:v>
                </c:pt>
                <c:pt idx="253">
                  <c:v>1954</c:v>
                </c:pt>
                <c:pt idx="254">
                  <c:v>1955</c:v>
                </c:pt>
                <c:pt idx="255">
                  <c:v>1956</c:v>
                </c:pt>
                <c:pt idx="256">
                  <c:v>1957</c:v>
                </c:pt>
                <c:pt idx="257">
                  <c:v>1958</c:v>
                </c:pt>
                <c:pt idx="258">
                  <c:v>1959</c:v>
                </c:pt>
                <c:pt idx="259">
                  <c:v>1960</c:v>
                </c:pt>
                <c:pt idx="260">
                  <c:v>1961</c:v>
                </c:pt>
                <c:pt idx="261">
                  <c:v>1962</c:v>
                </c:pt>
                <c:pt idx="262">
                  <c:v>1963</c:v>
                </c:pt>
                <c:pt idx="263">
                  <c:v>1964</c:v>
                </c:pt>
                <c:pt idx="264">
                  <c:v>1965</c:v>
                </c:pt>
                <c:pt idx="265">
                  <c:v>1966</c:v>
                </c:pt>
                <c:pt idx="266">
                  <c:v>1967</c:v>
                </c:pt>
                <c:pt idx="267">
                  <c:v>1968</c:v>
                </c:pt>
                <c:pt idx="268">
                  <c:v>1969</c:v>
                </c:pt>
                <c:pt idx="269">
                  <c:v>1970</c:v>
                </c:pt>
                <c:pt idx="270">
                  <c:v>1971</c:v>
                </c:pt>
                <c:pt idx="271">
                  <c:v>1972</c:v>
                </c:pt>
                <c:pt idx="272">
                  <c:v>1973</c:v>
                </c:pt>
                <c:pt idx="273">
                  <c:v>1974</c:v>
                </c:pt>
                <c:pt idx="274">
                  <c:v>1975</c:v>
                </c:pt>
                <c:pt idx="275">
                  <c:v>1976</c:v>
                </c:pt>
                <c:pt idx="276">
                  <c:v>1977</c:v>
                </c:pt>
                <c:pt idx="277">
                  <c:v>1978</c:v>
                </c:pt>
                <c:pt idx="278">
                  <c:v>1979</c:v>
                </c:pt>
                <c:pt idx="279">
                  <c:v>1980</c:v>
                </c:pt>
                <c:pt idx="280">
                  <c:v>1981</c:v>
                </c:pt>
                <c:pt idx="281">
                  <c:v>1982</c:v>
                </c:pt>
                <c:pt idx="282">
                  <c:v>1983</c:v>
                </c:pt>
                <c:pt idx="283">
                  <c:v>1984</c:v>
                </c:pt>
                <c:pt idx="284">
                  <c:v>1985</c:v>
                </c:pt>
                <c:pt idx="285">
                  <c:v>1986</c:v>
                </c:pt>
                <c:pt idx="286">
                  <c:v>1987</c:v>
                </c:pt>
                <c:pt idx="287">
                  <c:v>1988</c:v>
                </c:pt>
                <c:pt idx="288">
                  <c:v>1989</c:v>
                </c:pt>
                <c:pt idx="289">
                  <c:v>1990</c:v>
                </c:pt>
                <c:pt idx="290">
                  <c:v>1991</c:v>
                </c:pt>
                <c:pt idx="291">
                  <c:v>1992</c:v>
                </c:pt>
                <c:pt idx="292">
                  <c:v>1993</c:v>
                </c:pt>
                <c:pt idx="293">
                  <c:v>1994</c:v>
                </c:pt>
                <c:pt idx="294">
                  <c:v>1995</c:v>
                </c:pt>
                <c:pt idx="295">
                  <c:v>1996</c:v>
                </c:pt>
                <c:pt idx="296">
                  <c:v>1997</c:v>
                </c:pt>
                <c:pt idx="297">
                  <c:v>1998</c:v>
                </c:pt>
                <c:pt idx="298">
                  <c:v>1999</c:v>
                </c:pt>
                <c:pt idx="299">
                  <c:v>2000</c:v>
                </c:pt>
              </c:numCache>
            </c:numRef>
          </c:xVal>
          <c:yVal>
            <c:numRef>
              <c:f>'Historical (1700_2000)'!$J$2:$J$302</c:f>
              <c:numCache>
                <c:formatCode>General</c:formatCode>
                <c:ptCount val="301"/>
                <c:pt idx="0">
                  <c:v>-720.29600000000005</c:v>
                </c:pt>
                <c:pt idx="1">
                  <c:v>-1051.173</c:v>
                </c:pt>
                <c:pt idx="2">
                  <c:v>-1541.5529999999999</c:v>
                </c:pt>
                <c:pt idx="3">
                  <c:v>-1704.4109999999998</c:v>
                </c:pt>
                <c:pt idx="4">
                  <c:v>-1994.3009999999999</c:v>
                </c:pt>
                <c:pt idx="5">
                  <c:v>-2249.1059999999998</c:v>
                </c:pt>
                <c:pt idx="6">
                  <c:v>-2438.1349999999998</c:v>
                </c:pt>
                <c:pt idx="7">
                  <c:v>-2603.7539999999999</c:v>
                </c:pt>
                <c:pt idx="8">
                  <c:v>-2520.895</c:v>
                </c:pt>
                <c:pt idx="9">
                  <c:v>-3179.44</c:v>
                </c:pt>
                <c:pt idx="10">
                  <c:v>-3033.4380000000001</c:v>
                </c:pt>
                <c:pt idx="11">
                  <c:v>-3441.1330000000003</c:v>
                </c:pt>
                <c:pt idx="12">
                  <c:v>-3895.9730000000004</c:v>
                </c:pt>
                <c:pt idx="13">
                  <c:v>-3679.1950000000006</c:v>
                </c:pt>
                <c:pt idx="14">
                  <c:v>-3802.2380000000007</c:v>
                </c:pt>
                <c:pt idx="15">
                  <c:v>-3772.4130000000009</c:v>
                </c:pt>
                <c:pt idx="16">
                  <c:v>-3997.5590000000011</c:v>
                </c:pt>
                <c:pt idx="17">
                  <c:v>-3976.3950000000009</c:v>
                </c:pt>
                <c:pt idx="18">
                  <c:v>-3780.6110000000008</c:v>
                </c:pt>
                <c:pt idx="19">
                  <c:v>-4112.496000000001</c:v>
                </c:pt>
                <c:pt idx="20">
                  <c:v>-4247.3230000000012</c:v>
                </c:pt>
                <c:pt idx="21">
                  <c:v>-4146.0960000000014</c:v>
                </c:pt>
                <c:pt idx="22">
                  <c:v>-4111.2660000000014</c:v>
                </c:pt>
                <c:pt idx="23">
                  <c:v>-4772.8110000000015</c:v>
                </c:pt>
                <c:pt idx="24">
                  <c:v>-4842.6130000000012</c:v>
                </c:pt>
                <c:pt idx="25">
                  <c:v>-4622.5460000000012</c:v>
                </c:pt>
                <c:pt idx="26">
                  <c:v>-4394.045000000001</c:v>
                </c:pt>
                <c:pt idx="27">
                  <c:v>-4244.3640000000014</c:v>
                </c:pt>
                <c:pt idx="28">
                  <c:v>-4928.6430000000018</c:v>
                </c:pt>
                <c:pt idx="29">
                  <c:v>-5215.7030000000022</c:v>
                </c:pt>
                <c:pt idx="30">
                  <c:v>-5332.434000000002</c:v>
                </c:pt>
                <c:pt idx="31">
                  <c:v>-5134.3970000000018</c:v>
                </c:pt>
                <c:pt idx="32">
                  <c:v>-5148.5560000000014</c:v>
                </c:pt>
                <c:pt idx="33">
                  <c:v>-4871.9490000000014</c:v>
                </c:pt>
                <c:pt idx="34">
                  <c:v>-4820.8660000000018</c:v>
                </c:pt>
                <c:pt idx="35">
                  <c:v>-4810.3630000000021</c:v>
                </c:pt>
                <c:pt idx="36">
                  <c:v>-4764.9120000000021</c:v>
                </c:pt>
                <c:pt idx="37">
                  <c:v>-4739.0860000000021</c:v>
                </c:pt>
                <c:pt idx="38">
                  <c:v>-4505.2080000000024</c:v>
                </c:pt>
                <c:pt idx="39">
                  <c:v>-4997.0520000000024</c:v>
                </c:pt>
                <c:pt idx="40">
                  <c:v>-4732.2260000000024</c:v>
                </c:pt>
                <c:pt idx="41">
                  <c:v>-5013.9770000000026</c:v>
                </c:pt>
                <c:pt idx="42">
                  <c:v>-5360.1260000000029</c:v>
                </c:pt>
                <c:pt idx="43">
                  <c:v>-5063.6360000000032</c:v>
                </c:pt>
                <c:pt idx="44">
                  <c:v>-5107.3570000000027</c:v>
                </c:pt>
                <c:pt idx="45">
                  <c:v>-5020.3330000000024</c:v>
                </c:pt>
                <c:pt idx="46">
                  <c:v>-5183.2220000000025</c:v>
                </c:pt>
                <c:pt idx="47">
                  <c:v>-5111.8770000000022</c:v>
                </c:pt>
                <c:pt idx="48">
                  <c:v>-4883.742000000002</c:v>
                </c:pt>
                <c:pt idx="49">
                  <c:v>-5171.7980000000016</c:v>
                </c:pt>
                <c:pt idx="50">
                  <c:v>-5278.9000000000015</c:v>
                </c:pt>
                <c:pt idx="51">
                  <c:v>-5159.2080000000014</c:v>
                </c:pt>
                <c:pt idx="52">
                  <c:v>-5113.6340000000018</c:v>
                </c:pt>
                <c:pt idx="53">
                  <c:v>-5735.4750000000022</c:v>
                </c:pt>
                <c:pt idx="54">
                  <c:v>-5787.7080000000024</c:v>
                </c:pt>
                <c:pt idx="55">
                  <c:v>-5563.8430000000026</c:v>
                </c:pt>
                <c:pt idx="56">
                  <c:v>-5334.0080000000025</c:v>
                </c:pt>
                <c:pt idx="57">
                  <c:v>-5182.9510000000028</c:v>
                </c:pt>
                <c:pt idx="58">
                  <c:v>-5841.1080000000029</c:v>
                </c:pt>
                <c:pt idx="59">
                  <c:v>-6123.1720000000032</c:v>
                </c:pt>
                <c:pt idx="60">
                  <c:v>-6240.1300000000028</c:v>
                </c:pt>
                <c:pt idx="61">
                  <c:v>-6050.7500000000027</c:v>
                </c:pt>
                <c:pt idx="62">
                  <c:v>-6066.055000000003</c:v>
                </c:pt>
                <c:pt idx="63">
                  <c:v>-5799.8410000000031</c:v>
                </c:pt>
                <c:pt idx="64">
                  <c:v>-5753.4810000000034</c:v>
                </c:pt>
                <c:pt idx="65">
                  <c:v>-5747.3860000000032</c:v>
                </c:pt>
                <c:pt idx="66">
                  <c:v>-5702.0590000000029</c:v>
                </c:pt>
                <c:pt idx="67">
                  <c:v>-5683.8680000000031</c:v>
                </c:pt>
                <c:pt idx="68">
                  <c:v>-5462.8740000000034</c:v>
                </c:pt>
                <c:pt idx="69">
                  <c:v>-5943.7590000000037</c:v>
                </c:pt>
                <c:pt idx="70">
                  <c:v>-5695.3640000000032</c:v>
                </c:pt>
                <c:pt idx="71">
                  <c:v>-5972.5680000000029</c:v>
                </c:pt>
                <c:pt idx="72">
                  <c:v>-6311.7360000000026</c:v>
                </c:pt>
                <c:pt idx="73">
                  <c:v>-6033.9250000000029</c:v>
                </c:pt>
                <c:pt idx="74">
                  <c:v>-6090.5410000000029</c:v>
                </c:pt>
                <c:pt idx="75">
                  <c:v>-6015.4010000000026</c:v>
                </c:pt>
                <c:pt idx="76">
                  <c:v>-6184.2190000000028</c:v>
                </c:pt>
                <c:pt idx="77">
                  <c:v>-6124.287000000003</c:v>
                </c:pt>
                <c:pt idx="78">
                  <c:v>-5912.6740000000027</c:v>
                </c:pt>
                <c:pt idx="79">
                  <c:v>-6198.7710000000025</c:v>
                </c:pt>
                <c:pt idx="80">
                  <c:v>-6316.3900000000021</c:v>
                </c:pt>
                <c:pt idx="81">
                  <c:v>-6209.1800000000021</c:v>
                </c:pt>
                <c:pt idx="82">
                  <c:v>-6179.4420000000018</c:v>
                </c:pt>
                <c:pt idx="83">
                  <c:v>-6790.6970000000019</c:v>
                </c:pt>
                <c:pt idx="84">
                  <c:v>-6846.7890000000016</c:v>
                </c:pt>
                <c:pt idx="85">
                  <c:v>-6639.7090000000017</c:v>
                </c:pt>
                <c:pt idx="86">
                  <c:v>-6428.1510000000017</c:v>
                </c:pt>
                <c:pt idx="87">
                  <c:v>-6291.5880000000016</c:v>
                </c:pt>
                <c:pt idx="88">
                  <c:v>-6937.1330000000016</c:v>
                </c:pt>
                <c:pt idx="89">
                  <c:v>-7221.7870000000021</c:v>
                </c:pt>
                <c:pt idx="90">
                  <c:v>-7348.4400000000023</c:v>
                </c:pt>
                <c:pt idx="91">
                  <c:v>-7174.8420000000024</c:v>
                </c:pt>
                <c:pt idx="92">
                  <c:v>-7196.8540000000021</c:v>
                </c:pt>
                <c:pt idx="93">
                  <c:v>-6948.3920000000016</c:v>
                </c:pt>
                <c:pt idx="94">
                  <c:v>-6915.0240000000013</c:v>
                </c:pt>
                <c:pt idx="95">
                  <c:v>-6920.7350000000015</c:v>
                </c:pt>
                <c:pt idx="96">
                  <c:v>-6883.6980000000012</c:v>
                </c:pt>
                <c:pt idx="97">
                  <c:v>-6880.6270000000013</c:v>
                </c:pt>
                <c:pt idx="98">
                  <c:v>-6679.8770000000013</c:v>
                </c:pt>
                <c:pt idx="99">
                  <c:v>-7156.429000000001</c:v>
                </c:pt>
                <c:pt idx="100">
                  <c:v>-6939.4620000000014</c:v>
                </c:pt>
                <c:pt idx="101">
                  <c:v>-7229.4840000000013</c:v>
                </c:pt>
                <c:pt idx="102">
                  <c:v>-7582.871000000001</c:v>
                </c:pt>
                <c:pt idx="103">
                  <c:v>-7343.902000000001</c:v>
                </c:pt>
                <c:pt idx="104">
                  <c:v>-7432.8410000000013</c:v>
                </c:pt>
                <c:pt idx="105">
                  <c:v>-7389.9040000000014</c:v>
                </c:pt>
                <c:pt idx="106">
                  <c:v>-7585.898000000001</c:v>
                </c:pt>
                <c:pt idx="107">
                  <c:v>-7559.6250000000009</c:v>
                </c:pt>
                <c:pt idx="108">
                  <c:v>-7386.9280000000008</c:v>
                </c:pt>
                <c:pt idx="109">
                  <c:v>-7695.4590000000007</c:v>
                </c:pt>
                <c:pt idx="110">
                  <c:v>-7846.0340000000006</c:v>
                </c:pt>
                <c:pt idx="111">
                  <c:v>-7775.8860000000004</c:v>
                </c:pt>
                <c:pt idx="112">
                  <c:v>-7784.8980000000001</c:v>
                </c:pt>
                <c:pt idx="113">
                  <c:v>-8408.0370000000003</c:v>
                </c:pt>
                <c:pt idx="114">
                  <c:v>-8491.402</c:v>
                </c:pt>
                <c:pt idx="115">
                  <c:v>-8324.2199999999993</c:v>
                </c:pt>
                <c:pt idx="116">
                  <c:v>-8152.3229999999994</c:v>
                </c:pt>
                <c:pt idx="117">
                  <c:v>-8052.9889999999996</c:v>
                </c:pt>
                <c:pt idx="118">
                  <c:v>-8707.4619999999995</c:v>
                </c:pt>
                <c:pt idx="119">
                  <c:v>-9015.1189999999988</c:v>
                </c:pt>
                <c:pt idx="120">
                  <c:v>-9169.9289999999983</c:v>
                </c:pt>
                <c:pt idx="121">
                  <c:v>-9035.7129999999979</c:v>
                </c:pt>
                <c:pt idx="122">
                  <c:v>-9086.1289999999972</c:v>
                </c:pt>
                <c:pt idx="123">
                  <c:v>-8875.0739999999969</c:v>
                </c:pt>
                <c:pt idx="124">
                  <c:v>-8871.899999999996</c:v>
                </c:pt>
                <c:pt idx="125">
                  <c:v>-8908.0049999999956</c:v>
                </c:pt>
                <c:pt idx="126">
                  <c:v>-8897.0729999999949</c:v>
                </c:pt>
                <c:pt idx="127">
                  <c:v>-8923.7999999999956</c:v>
                </c:pt>
                <c:pt idx="128">
                  <c:v>-8756.6559999999954</c:v>
                </c:pt>
                <c:pt idx="129">
                  <c:v>-9238.135999999995</c:v>
                </c:pt>
                <c:pt idx="130">
                  <c:v>-9045.2039999999943</c:v>
                </c:pt>
                <c:pt idx="131">
                  <c:v>-9337.5139999999938</c:v>
                </c:pt>
                <c:pt idx="132">
                  <c:v>-9689.8699999999935</c:v>
                </c:pt>
                <c:pt idx="133">
                  <c:v>-9471.036999999993</c:v>
                </c:pt>
                <c:pt idx="134">
                  <c:v>-9571.0929999999935</c:v>
                </c:pt>
                <c:pt idx="135">
                  <c:v>-9538.0349999999926</c:v>
                </c:pt>
                <c:pt idx="136">
                  <c:v>-9734.3659999999927</c:v>
                </c:pt>
                <c:pt idx="137">
                  <c:v>-9715.6589999999924</c:v>
                </c:pt>
                <c:pt idx="138">
                  <c:v>-9554.1729999999916</c:v>
                </c:pt>
                <c:pt idx="139">
                  <c:v>-9857.8949999999913</c:v>
                </c:pt>
                <c:pt idx="140">
                  <c:v>-10011.882999999991</c:v>
                </c:pt>
                <c:pt idx="141">
                  <c:v>-9947.3629999999903</c:v>
                </c:pt>
                <c:pt idx="142">
                  <c:v>-9966.0779999999904</c:v>
                </c:pt>
                <c:pt idx="143">
                  <c:v>-10570.935999999991</c:v>
                </c:pt>
                <c:pt idx="144">
                  <c:v>-10647.572999999991</c:v>
                </c:pt>
                <c:pt idx="145">
                  <c:v>-10487.370999999992</c:v>
                </c:pt>
                <c:pt idx="146">
                  <c:v>-10322.804999999991</c:v>
                </c:pt>
                <c:pt idx="147">
                  <c:v>-10227.022999999992</c:v>
                </c:pt>
                <c:pt idx="148">
                  <c:v>-10857.261999999992</c:v>
                </c:pt>
                <c:pt idx="149">
                  <c:v>-11156.221999999991</c:v>
                </c:pt>
                <c:pt idx="150">
                  <c:v>-11387.66499999999</c:v>
                </c:pt>
                <c:pt idx="151">
                  <c:v>-11355.965999999989</c:v>
                </c:pt>
                <c:pt idx="152">
                  <c:v>-11512.768999999989</c:v>
                </c:pt>
                <c:pt idx="153">
                  <c:v>-11435.043999999989</c:v>
                </c:pt>
                <c:pt idx="154">
                  <c:v>-11569.461999999989</c:v>
                </c:pt>
                <c:pt idx="155">
                  <c:v>-11752.070999999989</c:v>
                </c:pt>
                <c:pt idx="156">
                  <c:v>-11900.93099999999</c:v>
                </c:pt>
                <c:pt idx="157">
                  <c:v>-12099.69099999999</c:v>
                </c:pt>
                <c:pt idx="158">
                  <c:v>-12124.85399999999</c:v>
                </c:pt>
                <c:pt idx="159">
                  <c:v>-12760.49499999999</c:v>
                </c:pt>
                <c:pt idx="160">
                  <c:v>-12777.23899999999</c:v>
                </c:pt>
                <c:pt idx="161">
                  <c:v>-13238.35199999999</c:v>
                </c:pt>
                <c:pt idx="162">
                  <c:v>-13756.340999999989</c:v>
                </c:pt>
                <c:pt idx="163">
                  <c:v>-13756.123999999989</c:v>
                </c:pt>
                <c:pt idx="164">
                  <c:v>-14042.95799999999</c:v>
                </c:pt>
                <c:pt idx="165">
                  <c:v>-14206.043999999989</c:v>
                </c:pt>
                <c:pt idx="166">
                  <c:v>-14581.240999999989</c:v>
                </c:pt>
                <c:pt idx="167">
                  <c:v>-14763.141999999989</c:v>
                </c:pt>
                <c:pt idx="168">
                  <c:v>-14814.673999999988</c:v>
                </c:pt>
                <c:pt idx="169">
                  <c:v>-15296.696999999987</c:v>
                </c:pt>
                <c:pt idx="170">
                  <c:v>-15634.115999999987</c:v>
                </c:pt>
                <c:pt idx="171">
                  <c:v>-15776.733999999988</c:v>
                </c:pt>
                <c:pt idx="172">
                  <c:v>-16000.053999999987</c:v>
                </c:pt>
                <c:pt idx="173">
                  <c:v>-16742.069999999989</c:v>
                </c:pt>
                <c:pt idx="174">
                  <c:v>-17002.421999999988</c:v>
                </c:pt>
                <c:pt idx="175">
                  <c:v>-17064.724999999988</c:v>
                </c:pt>
                <c:pt idx="176">
                  <c:v>-17116.533999999989</c:v>
                </c:pt>
                <c:pt idx="177">
                  <c:v>-17229.654999999988</c:v>
                </c:pt>
                <c:pt idx="178">
                  <c:v>-17975.511999999988</c:v>
                </c:pt>
                <c:pt idx="179">
                  <c:v>-18415.999999999989</c:v>
                </c:pt>
                <c:pt idx="180">
                  <c:v>-18748.22099999999</c:v>
                </c:pt>
                <c:pt idx="181">
                  <c:v>-18838.88099999999</c:v>
                </c:pt>
                <c:pt idx="182">
                  <c:v>-19071.02099999999</c:v>
                </c:pt>
                <c:pt idx="183">
                  <c:v>-19090.321999999989</c:v>
                </c:pt>
                <c:pt idx="184">
                  <c:v>-19280.69899999999</c:v>
                </c:pt>
                <c:pt idx="185">
                  <c:v>-19501.098999999991</c:v>
                </c:pt>
                <c:pt idx="186">
                  <c:v>-19678.617999999991</c:v>
                </c:pt>
                <c:pt idx="187">
                  <c:v>-19895.329999999991</c:v>
                </c:pt>
                <c:pt idx="188">
                  <c:v>-19943.965999999989</c:v>
                </c:pt>
                <c:pt idx="189">
                  <c:v>-20516.846999999991</c:v>
                </c:pt>
                <c:pt idx="190">
                  <c:v>-20553.70099999999</c:v>
                </c:pt>
                <c:pt idx="191">
                  <c:v>-20961.801999999989</c:v>
                </c:pt>
                <c:pt idx="192">
                  <c:v>-21418.242999999988</c:v>
                </c:pt>
                <c:pt idx="193">
                  <c:v>-21437.280999999988</c:v>
                </c:pt>
                <c:pt idx="194">
                  <c:v>-21684.507999999987</c:v>
                </c:pt>
                <c:pt idx="195">
                  <c:v>-21824.111999999986</c:v>
                </c:pt>
                <c:pt idx="196">
                  <c:v>-22136.377999999986</c:v>
                </c:pt>
                <c:pt idx="197">
                  <c:v>-22276.480999999985</c:v>
                </c:pt>
                <c:pt idx="198">
                  <c:v>-22304.177999999985</c:v>
                </c:pt>
                <c:pt idx="199">
                  <c:v>-22696.486999999986</c:v>
                </c:pt>
                <c:pt idx="200">
                  <c:v>-23022.397999999986</c:v>
                </c:pt>
                <c:pt idx="201">
                  <c:v>-23224.981999999985</c:v>
                </c:pt>
                <c:pt idx="202">
                  <c:v>-23217.393999999986</c:v>
                </c:pt>
                <c:pt idx="203">
                  <c:v>-23332.536999999986</c:v>
                </c:pt>
                <c:pt idx="204">
                  <c:v>-23225.901999999987</c:v>
                </c:pt>
                <c:pt idx="205">
                  <c:v>-23266.079999999987</c:v>
                </c:pt>
                <c:pt idx="206">
                  <c:v>-23336.862999999987</c:v>
                </c:pt>
                <c:pt idx="207">
                  <c:v>-23355.869999999988</c:v>
                </c:pt>
                <c:pt idx="208">
                  <c:v>-23411.434999999987</c:v>
                </c:pt>
                <c:pt idx="209">
                  <c:v>-23290.479999999985</c:v>
                </c:pt>
                <c:pt idx="210">
                  <c:v>-23677.006999999983</c:v>
                </c:pt>
                <c:pt idx="211">
                  <c:v>-23545.897999999983</c:v>
                </c:pt>
                <c:pt idx="212">
                  <c:v>-23762.569999999982</c:v>
                </c:pt>
                <c:pt idx="213">
                  <c:v>-24021.336999999981</c:v>
                </c:pt>
                <c:pt idx="214">
                  <c:v>-23848.018999999982</c:v>
                </c:pt>
                <c:pt idx="215">
                  <c:v>-23896.557999999983</c:v>
                </c:pt>
                <c:pt idx="216">
                  <c:v>-23845.949999999983</c:v>
                </c:pt>
                <c:pt idx="217">
                  <c:v>-23944.878999999983</c:v>
                </c:pt>
                <c:pt idx="218">
                  <c:v>-23889.079999999984</c:v>
                </c:pt>
                <c:pt idx="219">
                  <c:v>-23719.059999999983</c:v>
                </c:pt>
                <c:pt idx="220">
                  <c:v>-23906.250999999982</c:v>
                </c:pt>
                <c:pt idx="221">
                  <c:v>-23960.455999999984</c:v>
                </c:pt>
                <c:pt idx="222">
                  <c:v>-23863.155999999984</c:v>
                </c:pt>
                <c:pt idx="223">
                  <c:v>-23834.169999999984</c:v>
                </c:pt>
                <c:pt idx="224">
                  <c:v>-24262.597999999984</c:v>
                </c:pt>
                <c:pt idx="225">
                  <c:v>-24247.435999999983</c:v>
                </c:pt>
                <c:pt idx="226">
                  <c:v>-24065.952999999983</c:v>
                </c:pt>
                <c:pt idx="227">
                  <c:v>-23871.529999999984</c:v>
                </c:pt>
                <c:pt idx="228">
                  <c:v>-23750.988999999983</c:v>
                </c:pt>
                <c:pt idx="229">
                  <c:v>-24183.975999999984</c:v>
                </c:pt>
                <c:pt idx="230">
                  <c:v>-24304.004999999983</c:v>
                </c:pt>
                <c:pt idx="231">
                  <c:v>-24377.537999999982</c:v>
                </c:pt>
                <c:pt idx="232">
                  <c:v>-24465.535999999982</c:v>
                </c:pt>
                <c:pt idx="233">
                  <c:v>-24605.633999999984</c:v>
                </c:pt>
                <c:pt idx="234">
                  <c:v>-24446.265999999985</c:v>
                </c:pt>
                <c:pt idx="235">
                  <c:v>-24784.050999999985</c:v>
                </c:pt>
                <c:pt idx="236">
                  <c:v>-24692.489999999983</c:v>
                </c:pt>
                <c:pt idx="237">
                  <c:v>-24483.119999999984</c:v>
                </c:pt>
                <c:pt idx="238">
                  <c:v>-24543.344999999983</c:v>
                </c:pt>
                <c:pt idx="239">
                  <c:v>-24241.036999999982</c:v>
                </c:pt>
                <c:pt idx="240">
                  <c:v>-24258.59999999998</c:v>
                </c:pt>
                <c:pt idx="241">
                  <c:v>-23931.01099999998</c:v>
                </c:pt>
                <c:pt idx="242">
                  <c:v>-24089.361999999979</c:v>
                </c:pt>
                <c:pt idx="243">
                  <c:v>-24166.128999999979</c:v>
                </c:pt>
                <c:pt idx="244">
                  <c:v>-23715.31299999998</c:v>
                </c:pt>
                <c:pt idx="245">
                  <c:v>-23327.002999999979</c:v>
                </c:pt>
                <c:pt idx="246">
                  <c:v>-23297.38599999998</c:v>
                </c:pt>
                <c:pt idx="247">
                  <c:v>-23206.840999999982</c:v>
                </c:pt>
                <c:pt idx="248">
                  <c:v>-23122.150999999983</c:v>
                </c:pt>
                <c:pt idx="249">
                  <c:v>-22786.402999999984</c:v>
                </c:pt>
                <c:pt idx="250">
                  <c:v>-22780.137999999984</c:v>
                </c:pt>
                <c:pt idx="251">
                  <c:v>-23010.622999999985</c:v>
                </c:pt>
                <c:pt idx="252">
                  <c:v>-23168.991999999984</c:v>
                </c:pt>
                <c:pt idx="253">
                  <c:v>-23339.411999999982</c:v>
                </c:pt>
                <c:pt idx="254">
                  <c:v>-23169.699999999983</c:v>
                </c:pt>
                <c:pt idx="255">
                  <c:v>-23059.675999999981</c:v>
                </c:pt>
                <c:pt idx="256">
                  <c:v>-22863.444999999982</c:v>
                </c:pt>
                <c:pt idx="257">
                  <c:v>-22407.36599999998</c:v>
                </c:pt>
                <c:pt idx="258">
                  <c:v>-22232.303999999978</c:v>
                </c:pt>
                <c:pt idx="259">
                  <c:v>-21934.183999999979</c:v>
                </c:pt>
                <c:pt idx="260">
                  <c:v>-21472.844999999979</c:v>
                </c:pt>
                <c:pt idx="261">
                  <c:v>-21438.896999999979</c:v>
                </c:pt>
                <c:pt idx="262">
                  <c:v>-21296.659999999978</c:v>
                </c:pt>
                <c:pt idx="263">
                  <c:v>-21052.00699999998</c:v>
                </c:pt>
                <c:pt idx="264">
                  <c:v>-20843.646999999979</c:v>
                </c:pt>
                <c:pt idx="265">
                  <c:v>-20587.43799999998</c:v>
                </c:pt>
                <c:pt idx="266">
                  <c:v>-20011.378999999979</c:v>
                </c:pt>
                <c:pt idx="267">
                  <c:v>-19712.083999999981</c:v>
                </c:pt>
                <c:pt idx="268">
                  <c:v>-19526.040999999979</c:v>
                </c:pt>
                <c:pt idx="269">
                  <c:v>-19308.298999999981</c:v>
                </c:pt>
                <c:pt idx="270">
                  <c:v>-19002.397999999979</c:v>
                </c:pt>
                <c:pt idx="271">
                  <c:v>-18848.126999999979</c:v>
                </c:pt>
                <c:pt idx="272">
                  <c:v>-18532.09699999998</c:v>
                </c:pt>
                <c:pt idx="273">
                  <c:v>-18025.119999999981</c:v>
                </c:pt>
                <c:pt idx="274">
                  <c:v>-17720.057999999979</c:v>
                </c:pt>
                <c:pt idx="275">
                  <c:v>-17448.351999999981</c:v>
                </c:pt>
                <c:pt idx="276">
                  <c:v>-17423.17099999998</c:v>
                </c:pt>
                <c:pt idx="277">
                  <c:v>-17301.485999999979</c:v>
                </c:pt>
                <c:pt idx="278">
                  <c:v>-16846.352999999977</c:v>
                </c:pt>
                <c:pt idx="279">
                  <c:v>-17116.802999999978</c:v>
                </c:pt>
                <c:pt idx="280">
                  <c:v>-16819.859999999979</c:v>
                </c:pt>
                <c:pt idx="281">
                  <c:v>-16542.737999999979</c:v>
                </c:pt>
                <c:pt idx="282">
                  <c:v>-16726.281999999981</c:v>
                </c:pt>
                <c:pt idx="283">
                  <c:v>-16499.665999999979</c:v>
                </c:pt>
                <c:pt idx="284">
                  <c:v>-16183.439999999979</c:v>
                </c:pt>
                <c:pt idx="285">
                  <c:v>-16137.091999999979</c:v>
                </c:pt>
                <c:pt idx="286">
                  <c:v>-16195.553999999978</c:v>
                </c:pt>
                <c:pt idx="287">
                  <c:v>-16314.940999999979</c:v>
                </c:pt>
                <c:pt idx="288">
                  <c:v>-15766.572999999978</c:v>
                </c:pt>
                <c:pt idx="289">
                  <c:v>-15657.410999999978</c:v>
                </c:pt>
                <c:pt idx="290">
                  <c:v>-15549.255999999978</c:v>
                </c:pt>
                <c:pt idx="291">
                  <c:v>-15045.408999999978</c:v>
                </c:pt>
                <c:pt idx="292">
                  <c:v>-15119.034999999978</c:v>
                </c:pt>
                <c:pt idx="293">
                  <c:v>-14652.153999999979</c:v>
                </c:pt>
                <c:pt idx="294">
                  <c:v>-14540.001999999979</c:v>
                </c:pt>
                <c:pt idx="295">
                  <c:v>-14177.738999999978</c:v>
                </c:pt>
                <c:pt idx="296">
                  <c:v>-13859.741999999978</c:v>
                </c:pt>
                <c:pt idx="297">
                  <c:v>-13866.876999999979</c:v>
                </c:pt>
                <c:pt idx="298">
                  <c:v>-13827.045999999978</c:v>
                </c:pt>
                <c:pt idx="299">
                  <c:v>-13539.755999999978</c:v>
                </c:pt>
              </c:numCache>
            </c:numRef>
          </c:yVal>
          <c:smooth val="1"/>
        </c:ser>
        <c:dLbls>
          <c:showLegendKey val="0"/>
          <c:showVal val="0"/>
          <c:showCatName val="0"/>
          <c:showSerName val="0"/>
          <c:showPercent val="0"/>
          <c:showBubbleSize val="0"/>
        </c:dLbls>
        <c:axId val="118802688"/>
        <c:axId val="118804864"/>
      </c:scatterChart>
      <c:valAx>
        <c:axId val="118802688"/>
        <c:scaling>
          <c:orientation val="minMax"/>
          <c:max val="2000"/>
          <c:min val="1700"/>
        </c:scaling>
        <c:delete val="0"/>
        <c:axPos val="b"/>
        <c:title>
          <c:tx>
            <c:rich>
              <a:bodyPr/>
              <a:lstStyle/>
              <a:p>
                <a:pPr>
                  <a:defRPr/>
                </a:pPr>
                <a:r>
                  <a:rPr lang="en-US"/>
                  <a:t>year</a:t>
                </a:r>
              </a:p>
            </c:rich>
          </c:tx>
          <c:overlay val="0"/>
        </c:title>
        <c:numFmt formatCode="General" sourceLinked="1"/>
        <c:majorTickMark val="none"/>
        <c:minorTickMark val="none"/>
        <c:tickLblPos val="low"/>
        <c:crossAx val="118804864"/>
        <c:crosses val="autoZero"/>
        <c:crossBetween val="midCat"/>
      </c:valAx>
      <c:valAx>
        <c:axId val="118804864"/>
        <c:scaling>
          <c:orientation val="minMax"/>
        </c:scaling>
        <c:delete val="0"/>
        <c:axPos val="l"/>
        <c:majorGridlines>
          <c:spPr>
            <a:ln>
              <a:noFill/>
            </a:ln>
          </c:spPr>
        </c:majorGridlines>
        <c:title>
          <c:tx>
            <c:rich>
              <a:bodyPr/>
              <a:lstStyle/>
              <a:p>
                <a:pPr>
                  <a:defRPr/>
                </a:pPr>
                <a:r>
                  <a:rPr lang="en-US"/>
                  <a:t>Cumulative</a:t>
                </a:r>
                <a:r>
                  <a:rPr lang="en-US" baseline="0"/>
                  <a:t> NCE (Tg C)</a:t>
                </a:r>
                <a:endParaRPr lang="en-US"/>
              </a:p>
            </c:rich>
          </c:tx>
          <c:overlay val="0"/>
        </c:title>
        <c:numFmt formatCode="General" sourceLinked="1"/>
        <c:majorTickMark val="none"/>
        <c:minorTickMark val="none"/>
        <c:tickLblPos val="nextTo"/>
        <c:crossAx val="11880268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'Historical (1901-2000)'!$G$1</c:f>
              <c:strCache>
                <c:ptCount val="1"/>
                <c:pt idx="0">
                  <c:v>Cum UND</c:v>
                </c:pt>
              </c:strCache>
            </c:strRef>
          </c:tx>
          <c:marker>
            <c:symbol val="none"/>
          </c:marker>
          <c:xVal>
            <c:numRef>
              <c:f>'Historical (1901-2000)'!$A$2:$A$301</c:f>
              <c:numCache>
                <c:formatCode>General</c:formatCode>
                <c:ptCount val="300"/>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numCache>
            </c:numRef>
          </c:xVal>
          <c:yVal>
            <c:numRef>
              <c:f>'Historical (1901-2000)'!$G$2:$G$301</c:f>
              <c:numCache>
                <c:formatCode>General</c:formatCode>
                <c:ptCount val="300"/>
                <c:pt idx="0">
                  <c:v>-241.21199999999999</c:v>
                </c:pt>
                <c:pt idx="1">
                  <c:v>-233.809</c:v>
                </c:pt>
                <c:pt idx="2">
                  <c:v>-63.715000000000003</c:v>
                </c:pt>
                <c:pt idx="3">
                  <c:v>-46.937000000000005</c:v>
                </c:pt>
                <c:pt idx="4">
                  <c:v>271.02499999999998</c:v>
                </c:pt>
                <c:pt idx="5">
                  <c:v>353.47299999999996</c:v>
                </c:pt>
                <c:pt idx="6">
                  <c:v>422.51399999999995</c:v>
                </c:pt>
                <c:pt idx="7">
                  <c:v>434.76199999999994</c:v>
                </c:pt>
                <c:pt idx="8">
                  <c:v>504.58399999999995</c:v>
                </c:pt>
                <c:pt idx="9">
                  <c:v>739.37899999999991</c:v>
                </c:pt>
                <c:pt idx="10">
                  <c:v>397.6269999999999</c:v>
                </c:pt>
                <c:pt idx="11">
                  <c:v>669.26899999999989</c:v>
                </c:pt>
                <c:pt idx="12">
                  <c:v>437.69999999999993</c:v>
                </c:pt>
                <c:pt idx="13">
                  <c:v>219.78299999999993</c:v>
                </c:pt>
                <c:pt idx="14">
                  <c:v>586.29899999999998</c:v>
                </c:pt>
                <c:pt idx="15">
                  <c:v>549.02300000000002</c:v>
                </c:pt>
                <c:pt idx="16">
                  <c:v>668.048</c:v>
                </c:pt>
                <c:pt idx="17">
                  <c:v>566.49099999999999</c:v>
                </c:pt>
                <c:pt idx="18">
                  <c:v>612.91300000000001</c:v>
                </c:pt>
                <c:pt idx="19">
                  <c:v>821.91200000000003</c:v>
                </c:pt>
                <c:pt idx="20">
                  <c:v>662.40499999999997</c:v>
                </c:pt>
                <c:pt idx="21">
                  <c:v>584.74799999999993</c:v>
                </c:pt>
                <c:pt idx="22">
                  <c:v>699.0619999999999</c:v>
                </c:pt>
                <c:pt idx="23">
                  <c:v>838.68599999999992</c:v>
                </c:pt>
                <c:pt idx="24">
                  <c:v>442.7999999999999</c:v>
                </c:pt>
                <c:pt idx="25">
                  <c:v>510.5329999999999</c:v>
                </c:pt>
                <c:pt idx="26">
                  <c:v>787.42099999999982</c:v>
                </c:pt>
                <c:pt idx="27">
                  <c:v>1002.8829999999998</c:v>
                </c:pt>
                <c:pt idx="28">
                  <c:v>1127.9389999999999</c:v>
                </c:pt>
                <c:pt idx="29">
                  <c:v>581.95499999999981</c:v>
                </c:pt>
                <c:pt idx="30">
                  <c:v>415.1549999999998</c:v>
                </c:pt>
                <c:pt idx="31">
                  <c:v>333.60999999999979</c:v>
                </c:pt>
                <c:pt idx="32">
                  <c:v>233.12299999999979</c:v>
                </c:pt>
                <c:pt idx="33">
                  <c:v>1.0889999999997997</c:v>
                </c:pt>
                <c:pt idx="34">
                  <c:v>193.7199999999998</c:v>
                </c:pt>
                <c:pt idx="35">
                  <c:v>-230.81700000000018</c:v>
                </c:pt>
                <c:pt idx="36">
                  <c:v>-128.86600000000018</c:v>
                </c:pt>
                <c:pt idx="37">
                  <c:v>104.84299999999982</c:v>
                </c:pt>
                <c:pt idx="38">
                  <c:v>-36.932000000000187</c:v>
                </c:pt>
                <c:pt idx="39">
                  <c:v>154.70499999999981</c:v>
                </c:pt>
                <c:pt idx="40">
                  <c:v>151.5659999999998</c:v>
                </c:pt>
                <c:pt idx="41">
                  <c:v>515.74499999999978</c:v>
                </c:pt>
                <c:pt idx="42">
                  <c:v>326.17799999999977</c:v>
                </c:pt>
                <c:pt idx="43">
                  <c:v>159.65799999999976</c:v>
                </c:pt>
                <c:pt idx="44">
                  <c:v>663.73999999999978</c:v>
                </c:pt>
                <c:pt idx="45">
                  <c:v>977.40099999999984</c:v>
                </c:pt>
                <c:pt idx="46">
                  <c:v>959.43499999999983</c:v>
                </c:pt>
                <c:pt idx="47">
                  <c:v>955.9749999999998</c:v>
                </c:pt>
                <c:pt idx="48">
                  <c:v>975.62899999999979</c:v>
                </c:pt>
                <c:pt idx="49">
                  <c:v>1279.7779999999998</c:v>
                </c:pt>
                <c:pt idx="50">
                  <c:v>1227.5219999999997</c:v>
                </c:pt>
                <c:pt idx="51">
                  <c:v>902.16499999999974</c:v>
                </c:pt>
                <c:pt idx="52">
                  <c:v>608.91999999999973</c:v>
                </c:pt>
                <c:pt idx="53">
                  <c:v>356.10799999999972</c:v>
                </c:pt>
                <c:pt idx="54">
                  <c:v>443.30799999999971</c:v>
                </c:pt>
                <c:pt idx="55">
                  <c:v>405.69699999999972</c:v>
                </c:pt>
                <c:pt idx="56">
                  <c:v>529.64499999999975</c:v>
                </c:pt>
                <c:pt idx="57">
                  <c:v>959.14699999999971</c:v>
                </c:pt>
                <c:pt idx="58">
                  <c:v>989.08699999999976</c:v>
                </c:pt>
                <c:pt idx="59">
                  <c:v>1218.4689999999998</c:v>
                </c:pt>
                <c:pt idx="60">
                  <c:v>1481.2779999999998</c:v>
                </c:pt>
                <c:pt idx="61">
                  <c:v>1365.8459999999998</c:v>
                </c:pt>
                <c:pt idx="62">
                  <c:v>1318.2709999999997</c:v>
                </c:pt>
                <c:pt idx="63">
                  <c:v>1332.7809999999997</c:v>
                </c:pt>
                <c:pt idx="64">
                  <c:v>1384.3349999999998</c:v>
                </c:pt>
                <c:pt idx="65">
                  <c:v>1413.0199999999998</c:v>
                </c:pt>
                <c:pt idx="66">
                  <c:v>1740.4639999999997</c:v>
                </c:pt>
                <c:pt idx="67">
                  <c:v>1910.2479999999996</c:v>
                </c:pt>
                <c:pt idx="68">
                  <c:v>1957.2399999999996</c:v>
                </c:pt>
                <c:pt idx="69">
                  <c:v>2010.8599999999994</c:v>
                </c:pt>
                <c:pt idx="70">
                  <c:v>2054.1099999999997</c:v>
                </c:pt>
                <c:pt idx="71">
                  <c:v>2008.5709999999997</c:v>
                </c:pt>
                <c:pt idx="72">
                  <c:v>2124.3429999999998</c:v>
                </c:pt>
                <c:pt idx="73">
                  <c:v>2374.7729999999997</c:v>
                </c:pt>
                <c:pt idx="74">
                  <c:v>2434.2559999999999</c:v>
                </c:pt>
                <c:pt idx="75">
                  <c:v>2461.2349999999997</c:v>
                </c:pt>
                <c:pt idx="76">
                  <c:v>2352.8079999999995</c:v>
                </c:pt>
                <c:pt idx="77">
                  <c:v>2339.9979999999996</c:v>
                </c:pt>
                <c:pt idx="78">
                  <c:v>2523.4449999999997</c:v>
                </c:pt>
                <c:pt idx="79">
                  <c:v>2155.4409999999998</c:v>
                </c:pt>
                <c:pt idx="80">
                  <c:v>2342.7559999999999</c:v>
                </c:pt>
                <c:pt idx="81">
                  <c:v>2395.8799999999997</c:v>
                </c:pt>
                <c:pt idx="82">
                  <c:v>2052.4349999999995</c:v>
                </c:pt>
                <c:pt idx="83">
                  <c:v>2057.5549999999994</c:v>
                </c:pt>
                <c:pt idx="84">
                  <c:v>2238.5699999999993</c:v>
                </c:pt>
                <c:pt idx="85">
                  <c:v>2243.5849999999991</c:v>
                </c:pt>
                <c:pt idx="86">
                  <c:v>2095.3569999999991</c:v>
                </c:pt>
                <c:pt idx="87">
                  <c:v>1768.601999999999</c:v>
                </c:pt>
                <c:pt idx="88">
                  <c:v>2116.9969999999989</c:v>
                </c:pt>
                <c:pt idx="89">
                  <c:v>2154.713999999999</c:v>
                </c:pt>
                <c:pt idx="90">
                  <c:v>2151.5319999999992</c:v>
                </c:pt>
                <c:pt idx="91">
                  <c:v>2448.3979999999992</c:v>
                </c:pt>
                <c:pt idx="92">
                  <c:v>2347.9709999999991</c:v>
                </c:pt>
                <c:pt idx="93">
                  <c:v>2603.244999999999</c:v>
                </c:pt>
                <c:pt idx="94">
                  <c:v>2572.1229999999991</c:v>
                </c:pt>
                <c:pt idx="95">
                  <c:v>2688.2549999999992</c:v>
                </c:pt>
                <c:pt idx="96">
                  <c:v>2795.6859999999992</c:v>
                </c:pt>
                <c:pt idx="97">
                  <c:v>2694.3889999999992</c:v>
                </c:pt>
                <c:pt idx="98">
                  <c:v>2560.4479999999994</c:v>
                </c:pt>
                <c:pt idx="99">
                  <c:v>2655.4039999999995</c:v>
                </c:pt>
              </c:numCache>
            </c:numRef>
          </c:yVal>
          <c:smooth val="1"/>
        </c:ser>
        <c:ser>
          <c:idx val="1"/>
          <c:order val="1"/>
          <c:tx>
            <c:strRef>
              <c:f>'Historical (1901-2000)'!$H$1</c:f>
              <c:strCache>
                <c:ptCount val="1"/>
                <c:pt idx="0">
                  <c:v>Cum DIST</c:v>
                </c:pt>
              </c:strCache>
            </c:strRef>
          </c:tx>
          <c:marker>
            <c:symbol val="none"/>
          </c:marker>
          <c:xVal>
            <c:numRef>
              <c:f>'Historical (1901-2000)'!$A$2:$A$301</c:f>
              <c:numCache>
                <c:formatCode>General</c:formatCode>
                <c:ptCount val="300"/>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numCache>
            </c:numRef>
          </c:xVal>
          <c:yVal>
            <c:numRef>
              <c:f>'Historical (1901-2000)'!$H$2:$H$301</c:f>
              <c:numCache>
                <c:formatCode>General</c:formatCode>
                <c:ptCount val="300"/>
                <c:pt idx="0">
                  <c:v>-325.91300000000001</c:v>
                </c:pt>
                <c:pt idx="1">
                  <c:v>-528.5</c:v>
                </c:pt>
                <c:pt idx="2">
                  <c:v>-520.91399999999999</c:v>
                </c:pt>
                <c:pt idx="3">
                  <c:v>-636.05799999999999</c:v>
                </c:pt>
                <c:pt idx="4">
                  <c:v>-529.42399999999998</c:v>
                </c:pt>
                <c:pt idx="5">
                  <c:v>-569.60500000000002</c:v>
                </c:pt>
                <c:pt idx="6">
                  <c:v>-640.38599999999997</c:v>
                </c:pt>
                <c:pt idx="7">
                  <c:v>-659.39199999999994</c:v>
                </c:pt>
                <c:pt idx="8">
                  <c:v>-714.95699999999988</c:v>
                </c:pt>
                <c:pt idx="9">
                  <c:v>-594.00599999999986</c:v>
                </c:pt>
                <c:pt idx="10">
                  <c:v>-980.52799999999979</c:v>
                </c:pt>
                <c:pt idx="11">
                  <c:v>-849.4219999999998</c:v>
                </c:pt>
                <c:pt idx="12">
                  <c:v>-1066.0949999999998</c:v>
                </c:pt>
                <c:pt idx="13">
                  <c:v>-1324.8619999999999</c:v>
                </c:pt>
                <c:pt idx="14">
                  <c:v>-1151.5439999999999</c:v>
                </c:pt>
                <c:pt idx="15">
                  <c:v>-1200.079</c:v>
                </c:pt>
                <c:pt idx="16">
                  <c:v>-1149.471</c:v>
                </c:pt>
                <c:pt idx="17">
                  <c:v>-1248.396</c:v>
                </c:pt>
                <c:pt idx="18">
                  <c:v>-1192.5989999999999</c:v>
                </c:pt>
                <c:pt idx="19">
                  <c:v>-1022.5749999999999</c:v>
                </c:pt>
                <c:pt idx="20">
                  <c:v>-1209.7649999999999</c:v>
                </c:pt>
                <c:pt idx="21">
                  <c:v>-1263.9649999999999</c:v>
                </c:pt>
                <c:pt idx="22">
                  <c:v>-1166.6659999999999</c:v>
                </c:pt>
                <c:pt idx="23">
                  <c:v>-1137.6799999999998</c:v>
                </c:pt>
                <c:pt idx="24">
                  <c:v>-1566.1039999999998</c:v>
                </c:pt>
                <c:pt idx="25">
                  <c:v>-1550.9469999999999</c:v>
                </c:pt>
                <c:pt idx="26">
                  <c:v>-1369.4639999999999</c:v>
                </c:pt>
                <c:pt idx="27">
                  <c:v>-1175.0439999999999</c:v>
                </c:pt>
                <c:pt idx="28">
                  <c:v>-1054.5009999999997</c:v>
                </c:pt>
                <c:pt idx="29">
                  <c:v>-1487.4849999999997</c:v>
                </c:pt>
                <c:pt idx="30">
                  <c:v>-1607.5169999999996</c:v>
                </c:pt>
                <c:pt idx="31">
                  <c:v>-1681.0499999999995</c:v>
                </c:pt>
                <c:pt idx="32">
                  <c:v>-1769.0509999999995</c:v>
                </c:pt>
                <c:pt idx="33">
                  <c:v>-1909.1619999999994</c:v>
                </c:pt>
                <c:pt idx="34">
                  <c:v>-1749.7909999999993</c:v>
                </c:pt>
                <c:pt idx="35">
                  <c:v>-2087.5819999999994</c:v>
                </c:pt>
                <c:pt idx="36">
                  <c:v>-1996.0189999999993</c:v>
                </c:pt>
                <c:pt idx="37">
                  <c:v>-1786.6519999999994</c:v>
                </c:pt>
                <c:pt idx="38">
                  <c:v>-1846.8769999999993</c:v>
                </c:pt>
                <c:pt idx="39">
                  <c:v>-1544.5729999999994</c:v>
                </c:pt>
                <c:pt idx="40">
                  <c:v>-1562.1339999999993</c:v>
                </c:pt>
                <c:pt idx="41">
                  <c:v>-1234.5459999999994</c:v>
                </c:pt>
                <c:pt idx="42">
                  <c:v>-1392.9339999999993</c:v>
                </c:pt>
                <c:pt idx="43">
                  <c:v>-1469.7119999999993</c:v>
                </c:pt>
                <c:pt idx="44">
                  <c:v>-1018.9099999999993</c:v>
                </c:pt>
                <c:pt idx="45">
                  <c:v>-630.77899999999931</c:v>
                </c:pt>
                <c:pt idx="46">
                  <c:v>-601.27799999999934</c:v>
                </c:pt>
                <c:pt idx="47">
                  <c:v>-510.86299999999932</c:v>
                </c:pt>
                <c:pt idx="48">
                  <c:v>-426.58099999999934</c:v>
                </c:pt>
                <c:pt idx="49">
                  <c:v>-91.667999999999324</c:v>
                </c:pt>
                <c:pt idx="50">
                  <c:v>-85.740999999999332</c:v>
                </c:pt>
                <c:pt idx="51">
                  <c:v>-316.55699999999933</c:v>
                </c:pt>
                <c:pt idx="52">
                  <c:v>-475.47499999999934</c:v>
                </c:pt>
                <c:pt idx="53">
                  <c:v>-646.29699999999934</c:v>
                </c:pt>
                <c:pt idx="54">
                  <c:v>-478.19999999999936</c:v>
                </c:pt>
                <c:pt idx="55">
                  <c:v>-370.14399999999938</c:v>
                </c:pt>
                <c:pt idx="56">
                  <c:v>-177.45099999999937</c:v>
                </c:pt>
                <c:pt idx="57">
                  <c:v>271.38900000000058</c:v>
                </c:pt>
                <c:pt idx="58">
                  <c:v>439.57600000000059</c:v>
                </c:pt>
                <c:pt idx="59">
                  <c:v>729.78000000000065</c:v>
                </c:pt>
                <c:pt idx="60">
                  <c:v>1176.6150000000007</c:v>
                </c:pt>
                <c:pt idx="61">
                  <c:v>1203.1810000000007</c:v>
                </c:pt>
                <c:pt idx="62">
                  <c:v>1337.3350000000007</c:v>
                </c:pt>
                <c:pt idx="63">
                  <c:v>1562.6460000000006</c:v>
                </c:pt>
                <c:pt idx="64">
                  <c:v>1753.7660000000005</c:v>
                </c:pt>
                <c:pt idx="65">
                  <c:v>1985.2670000000005</c:v>
                </c:pt>
                <c:pt idx="66">
                  <c:v>2516.7260000000006</c:v>
                </c:pt>
                <c:pt idx="67">
                  <c:v>2788.3740000000007</c:v>
                </c:pt>
                <c:pt idx="68">
                  <c:v>2938.5870000000009</c:v>
                </c:pt>
                <c:pt idx="69">
                  <c:v>3118.0100000000011</c:v>
                </c:pt>
                <c:pt idx="70">
                  <c:v>3369.9060000000013</c:v>
                </c:pt>
                <c:pt idx="71">
                  <c:v>3480.8620000000014</c:v>
                </c:pt>
                <c:pt idx="72">
                  <c:v>3739.6450000000013</c:v>
                </c:pt>
                <c:pt idx="73">
                  <c:v>4162.0030000000015</c:v>
                </c:pt>
                <c:pt idx="74">
                  <c:v>4384.1450000000013</c:v>
                </c:pt>
                <c:pt idx="75">
                  <c:v>4611.0870000000014</c:v>
                </c:pt>
                <c:pt idx="76">
                  <c:v>4584.1750000000011</c:v>
                </c:pt>
                <c:pt idx="77">
                  <c:v>4656.3330000000014</c:v>
                </c:pt>
                <c:pt idx="78">
                  <c:v>5005.7590000000018</c:v>
                </c:pt>
                <c:pt idx="79">
                  <c:v>4717.8970000000018</c:v>
                </c:pt>
                <c:pt idx="80">
                  <c:v>4951.6340000000018</c:v>
                </c:pt>
                <c:pt idx="81">
                  <c:v>5167.4950000000017</c:v>
                </c:pt>
                <c:pt idx="82">
                  <c:v>4974.2300000000014</c:v>
                </c:pt>
                <c:pt idx="83">
                  <c:v>5159.938000000001</c:v>
                </c:pt>
                <c:pt idx="84">
                  <c:v>5425.7630000000008</c:v>
                </c:pt>
                <c:pt idx="85">
                  <c:v>5444.8600000000006</c:v>
                </c:pt>
                <c:pt idx="86">
                  <c:v>5376.5790000000006</c:v>
                </c:pt>
                <c:pt idx="87">
                  <c:v>5249.228000000001</c:v>
                </c:pt>
                <c:pt idx="88">
                  <c:v>5701.3540000000012</c:v>
                </c:pt>
                <c:pt idx="89">
                  <c:v>5771.8450000000012</c:v>
                </c:pt>
                <c:pt idx="90">
                  <c:v>5865.322000000001</c:v>
                </c:pt>
                <c:pt idx="91">
                  <c:v>6285.8410000000013</c:v>
                </c:pt>
                <c:pt idx="92">
                  <c:v>6202.1690000000017</c:v>
                </c:pt>
                <c:pt idx="93">
                  <c:v>6603.2320000000018</c:v>
                </c:pt>
                <c:pt idx="94">
                  <c:v>6685.4240000000018</c:v>
                </c:pt>
                <c:pt idx="95">
                  <c:v>6954.5670000000018</c:v>
                </c:pt>
                <c:pt idx="96">
                  <c:v>7201.4600000000019</c:v>
                </c:pt>
                <c:pt idx="97">
                  <c:v>7153.7810000000018</c:v>
                </c:pt>
                <c:pt idx="98">
                  <c:v>7178.1980000000021</c:v>
                </c:pt>
                <c:pt idx="99">
                  <c:v>7390.3430000000026</c:v>
                </c:pt>
              </c:numCache>
            </c:numRef>
          </c:yVal>
          <c:smooth val="1"/>
        </c:ser>
        <c:ser>
          <c:idx val="2"/>
          <c:order val="2"/>
          <c:tx>
            <c:strRef>
              <c:f>'Historical (1901-2000)'!$I$1</c:f>
              <c:strCache>
                <c:ptCount val="1"/>
                <c:pt idx="0">
                  <c:v>Cum CO2</c:v>
                </c:pt>
              </c:strCache>
            </c:strRef>
          </c:tx>
          <c:marker>
            <c:symbol val="none"/>
          </c:marker>
          <c:xVal>
            <c:numRef>
              <c:f>'Historical (1901-2000)'!$A$2:$A$301</c:f>
              <c:numCache>
                <c:formatCode>General</c:formatCode>
                <c:ptCount val="300"/>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numCache>
            </c:numRef>
          </c:xVal>
          <c:yVal>
            <c:numRef>
              <c:f>'Historical (1901-2000)'!$I$2:$I$301</c:f>
              <c:numCache>
                <c:formatCode>General</c:formatCode>
                <c:ptCount val="300"/>
                <c:pt idx="0">
                  <c:v>-327.82</c:v>
                </c:pt>
                <c:pt idx="1">
                  <c:v>-539.48399999999992</c:v>
                </c:pt>
                <c:pt idx="2">
                  <c:v>-548.52599999999995</c:v>
                </c:pt>
                <c:pt idx="3">
                  <c:v>-676.80899999999997</c:v>
                </c:pt>
                <c:pt idx="4">
                  <c:v>-590.97499999999991</c:v>
                </c:pt>
                <c:pt idx="5">
                  <c:v>-648.0859999999999</c:v>
                </c:pt>
                <c:pt idx="6">
                  <c:v>-732.37099999999987</c:v>
                </c:pt>
                <c:pt idx="7">
                  <c:v>-773.60799999999983</c:v>
                </c:pt>
                <c:pt idx="8">
                  <c:v>-847.05799999999988</c:v>
                </c:pt>
                <c:pt idx="9">
                  <c:v>-751.6819999999999</c:v>
                </c:pt>
                <c:pt idx="10">
                  <c:v>-1146.1529999999998</c:v>
                </c:pt>
                <c:pt idx="11">
                  <c:v>-1041.9869999999999</c:v>
                </c:pt>
                <c:pt idx="12">
                  <c:v>-1276.3399999999999</c:v>
                </c:pt>
                <c:pt idx="13">
                  <c:v>-1548.4849999999999</c:v>
                </c:pt>
                <c:pt idx="14">
                  <c:v>-1405.6019999999999</c:v>
                </c:pt>
                <c:pt idx="15">
                  <c:v>-1474.9039999999998</c:v>
                </c:pt>
                <c:pt idx="16">
                  <c:v>-1447.7459999999999</c:v>
                </c:pt>
                <c:pt idx="17">
                  <c:v>-1565.7019999999998</c:v>
                </c:pt>
                <c:pt idx="18">
                  <c:v>-1538.4139999999998</c:v>
                </c:pt>
                <c:pt idx="19">
                  <c:v>-1398.8249999999998</c:v>
                </c:pt>
                <c:pt idx="20">
                  <c:v>-1604.0149999999999</c:v>
                </c:pt>
                <c:pt idx="21">
                  <c:v>-1680.4509999999998</c:v>
                </c:pt>
                <c:pt idx="22">
                  <c:v>-1614.6399999999999</c:v>
                </c:pt>
                <c:pt idx="23">
                  <c:v>-1605.3459999999998</c:v>
                </c:pt>
                <c:pt idx="24">
                  <c:v>-2035.1969999999997</c:v>
                </c:pt>
                <c:pt idx="25">
                  <c:v>-2047.8489999999997</c:v>
                </c:pt>
                <c:pt idx="26">
                  <c:v>-1903.5649999999996</c:v>
                </c:pt>
                <c:pt idx="27">
                  <c:v>-1737.1999999999996</c:v>
                </c:pt>
                <c:pt idx="28">
                  <c:v>-1645.7659999999996</c:v>
                </c:pt>
                <c:pt idx="29">
                  <c:v>-2084.0639999999994</c:v>
                </c:pt>
                <c:pt idx="30">
                  <c:v>-2229.9409999999993</c:v>
                </c:pt>
                <c:pt idx="31">
                  <c:v>-2332.4569999999994</c:v>
                </c:pt>
                <c:pt idx="32">
                  <c:v>-2450.3999999999996</c:v>
                </c:pt>
                <c:pt idx="33">
                  <c:v>-2613.6379999999995</c:v>
                </c:pt>
                <c:pt idx="34">
                  <c:v>-2493.8479999999995</c:v>
                </c:pt>
                <c:pt idx="35">
                  <c:v>-2841.1399999999994</c:v>
                </c:pt>
                <c:pt idx="36">
                  <c:v>-2785.4099999999994</c:v>
                </c:pt>
                <c:pt idx="37">
                  <c:v>-2618.0389999999993</c:v>
                </c:pt>
                <c:pt idx="38">
                  <c:v>-2703.4639999999995</c:v>
                </c:pt>
                <c:pt idx="39">
                  <c:v>-2446.6639999999993</c:v>
                </c:pt>
                <c:pt idx="40">
                  <c:v>-2492.6419999999994</c:v>
                </c:pt>
                <c:pt idx="41">
                  <c:v>-2207.1549999999993</c:v>
                </c:pt>
                <c:pt idx="42">
                  <c:v>-2374.1389999999992</c:v>
                </c:pt>
                <c:pt idx="43">
                  <c:v>-2471.6249999999991</c:v>
                </c:pt>
                <c:pt idx="44">
                  <c:v>-2067.137999999999</c:v>
                </c:pt>
                <c:pt idx="45">
                  <c:v>-1719.6069999999991</c:v>
                </c:pt>
                <c:pt idx="46">
                  <c:v>-1705.415999999999</c:v>
                </c:pt>
                <c:pt idx="47">
                  <c:v>-1638.485999999999</c:v>
                </c:pt>
                <c:pt idx="48">
                  <c:v>-1581.7599999999989</c:v>
                </c:pt>
                <c:pt idx="49">
                  <c:v>-1283.3349999999989</c:v>
                </c:pt>
                <c:pt idx="50">
                  <c:v>-1297.9139999999989</c:v>
                </c:pt>
                <c:pt idx="51">
                  <c:v>-1537.7119999999989</c:v>
                </c:pt>
                <c:pt idx="52">
                  <c:v>-1718.7489999999989</c:v>
                </c:pt>
                <c:pt idx="53">
                  <c:v>-1905.2729999999988</c:v>
                </c:pt>
                <c:pt idx="54">
                  <c:v>-1785.7279999999987</c:v>
                </c:pt>
                <c:pt idx="55">
                  <c:v>-1708.4569999999987</c:v>
                </c:pt>
                <c:pt idx="56">
                  <c:v>-1564.3389999999988</c:v>
                </c:pt>
                <c:pt idx="57">
                  <c:v>-1166.6689999999987</c:v>
                </c:pt>
                <c:pt idx="58">
                  <c:v>-1037.9739999999988</c:v>
                </c:pt>
                <c:pt idx="59">
                  <c:v>-798.54299999999876</c:v>
                </c:pt>
                <c:pt idx="60">
                  <c:v>-408.46099999999876</c:v>
                </c:pt>
                <c:pt idx="61">
                  <c:v>-418.85099999999875</c:v>
                </c:pt>
                <c:pt idx="62">
                  <c:v>-332.74499999999875</c:v>
                </c:pt>
                <c:pt idx="63">
                  <c:v>-164.83999999999875</c:v>
                </c:pt>
                <c:pt idx="64">
                  <c:v>-29.320999999998747</c:v>
                </c:pt>
                <c:pt idx="65">
                  <c:v>142.47700000000125</c:v>
                </c:pt>
                <c:pt idx="66">
                  <c:v>596.24200000000121</c:v>
                </c:pt>
                <c:pt idx="67">
                  <c:v>810.69000000000119</c:v>
                </c:pt>
                <c:pt idx="68">
                  <c:v>908.71600000000115</c:v>
                </c:pt>
                <c:pt idx="69">
                  <c:v>1030.8560000000011</c:v>
                </c:pt>
                <c:pt idx="70">
                  <c:v>1217.3170000000011</c:v>
                </c:pt>
                <c:pt idx="71">
                  <c:v>1283.5280000000012</c:v>
                </c:pt>
                <c:pt idx="72">
                  <c:v>1470.7380000000012</c:v>
                </c:pt>
                <c:pt idx="73">
                  <c:v>1812.4530000000011</c:v>
                </c:pt>
                <c:pt idx="74">
                  <c:v>1969.958000000001</c:v>
                </c:pt>
                <c:pt idx="75">
                  <c:v>2125.023000000001</c:v>
                </c:pt>
                <c:pt idx="76">
                  <c:v>2044.456000000001</c:v>
                </c:pt>
                <c:pt idx="77">
                  <c:v>2055.4060000000009</c:v>
                </c:pt>
                <c:pt idx="78">
                  <c:v>2317.6550000000007</c:v>
                </c:pt>
                <c:pt idx="79">
                  <c:v>2006.2220000000007</c:v>
                </c:pt>
                <c:pt idx="80">
                  <c:v>2151.7010000000005</c:v>
                </c:pt>
                <c:pt idx="81">
                  <c:v>2280.7350000000006</c:v>
                </c:pt>
                <c:pt idx="82">
                  <c:v>2041.4710000000005</c:v>
                </c:pt>
                <c:pt idx="83">
                  <c:v>2128.1960000000004</c:v>
                </c:pt>
                <c:pt idx="84">
                  <c:v>2284.7280000000005</c:v>
                </c:pt>
                <c:pt idx="85">
                  <c:v>2234.1630000000005</c:v>
                </c:pt>
                <c:pt idx="86">
                  <c:v>2099.0380000000005</c:v>
                </c:pt>
                <c:pt idx="87">
                  <c:v>1902.3550000000005</c:v>
                </c:pt>
                <c:pt idx="88">
                  <c:v>2224.0440000000003</c:v>
                </c:pt>
                <c:pt idx="89">
                  <c:v>2217.1040000000003</c:v>
                </c:pt>
                <c:pt idx="90">
                  <c:v>2208.1070000000004</c:v>
                </c:pt>
                <c:pt idx="91">
                  <c:v>2499.6510000000003</c:v>
                </c:pt>
                <c:pt idx="92">
                  <c:v>2355.9300000000003</c:v>
                </c:pt>
                <c:pt idx="93">
                  <c:v>2621.7940000000003</c:v>
                </c:pt>
                <c:pt idx="94">
                  <c:v>2607.8680000000004</c:v>
                </c:pt>
                <c:pt idx="95">
                  <c:v>2764.0910000000003</c:v>
                </c:pt>
                <c:pt idx="96">
                  <c:v>2904.9360000000001</c:v>
                </c:pt>
                <c:pt idx="97">
                  <c:v>2782.893</c:v>
                </c:pt>
                <c:pt idx="98">
                  <c:v>2710.085</c:v>
                </c:pt>
                <c:pt idx="99">
                  <c:v>2811.85</c:v>
                </c:pt>
              </c:numCache>
            </c:numRef>
          </c:yVal>
          <c:smooth val="1"/>
        </c:ser>
        <c:ser>
          <c:idx val="3"/>
          <c:order val="3"/>
          <c:tx>
            <c:strRef>
              <c:f>'Historical (1901-2000)'!$J$1</c:f>
              <c:strCache>
                <c:ptCount val="1"/>
                <c:pt idx="0">
                  <c:v>Cum Ozone</c:v>
                </c:pt>
              </c:strCache>
            </c:strRef>
          </c:tx>
          <c:marker>
            <c:symbol val="none"/>
          </c:marker>
          <c:xVal>
            <c:numRef>
              <c:f>'Historical (1901-2000)'!$A$2:$A$301</c:f>
              <c:numCache>
                <c:formatCode>General</c:formatCode>
                <c:ptCount val="300"/>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numCache>
            </c:numRef>
          </c:xVal>
          <c:yVal>
            <c:numRef>
              <c:f>'Historical (1901-2000)'!$J$2:$J$301</c:f>
              <c:numCache>
                <c:formatCode>General</c:formatCode>
                <c:ptCount val="300"/>
                <c:pt idx="0">
                  <c:v>-325.911</c:v>
                </c:pt>
                <c:pt idx="1">
                  <c:v>-528.495</c:v>
                </c:pt>
                <c:pt idx="2">
                  <c:v>-520.90700000000004</c:v>
                </c:pt>
                <c:pt idx="3">
                  <c:v>-636.05000000000007</c:v>
                </c:pt>
                <c:pt idx="4">
                  <c:v>-529.41500000000008</c:v>
                </c:pt>
                <c:pt idx="5">
                  <c:v>-569.59300000000007</c:v>
                </c:pt>
                <c:pt idx="6">
                  <c:v>-640.37600000000009</c:v>
                </c:pt>
                <c:pt idx="7">
                  <c:v>-659.38300000000004</c:v>
                </c:pt>
                <c:pt idx="8">
                  <c:v>-714.94800000000009</c:v>
                </c:pt>
                <c:pt idx="9">
                  <c:v>-593.99300000000005</c:v>
                </c:pt>
                <c:pt idx="10">
                  <c:v>-980.52</c:v>
                </c:pt>
                <c:pt idx="11">
                  <c:v>-849.41099999999994</c:v>
                </c:pt>
                <c:pt idx="12">
                  <c:v>-1066.0829999999999</c:v>
                </c:pt>
                <c:pt idx="13">
                  <c:v>-1324.85</c:v>
                </c:pt>
                <c:pt idx="14">
                  <c:v>-1151.5319999999999</c:v>
                </c:pt>
                <c:pt idx="15">
                  <c:v>-1200.0709999999999</c:v>
                </c:pt>
                <c:pt idx="16">
                  <c:v>-1149.463</c:v>
                </c:pt>
                <c:pt idx="17">
                  <c:v>-1248.3920000000001</c:v>
                </c:pt>
                <c:pt idx="18">
                  <c:v>-1192.5930000000001</c:v>
                </c:pt>
                <c:pt idx="19">
                  <c:v>-1022.5730000000001</c:v>
                </c:pt>
                <c:pt idx="20">
                  <c:v>-1209.7640000000001</c:v>
                </c:pt>
                <c:pt idx="21">
                  <c:v>-1263.9690000000001</c:v>
                </c:pt>
                <c:pt idx="22">
                  <c:v>-1166.6690000000001</c:v>
                </c:pt>
                <c:pt idx="23">
                  <c:v>-1137.683</c:v>
                </c:pt>
                <c:pt idx="24">
                  <c:v>-1566.1109999999999</c:v>
                </c:pt>
                <c:pt idx="25">
                  <c:v>-1550.9489999999998</c:v>
                </c:pt>
                <c:pt idx="26">
                  <c:v>-1369.4659999999999</c:v>
                </c:pt>
                <c:pt idx="27">
                  <c:v>-1175.0429999999999</c:v>
                </c:pt>
                <c:pt idx="28">
                  <c:v>-1054.502</c:v>
                </c:pt>
                <c:pt idx="29">
                  <c:v>-1487.489</c:v>
                </c:pt>
                <c:pt idx="30">
                  <c:v>-1607.518</c:v>
                </c:pt>
                <c:pt idx="31">
                  <c:v>-1681.0509999999999</c:v>
                </c:pt>
                <c:pt idx="32">
                  <c:v>-1769.049</c:v>
                </c:pt>
                <c:pt idx="33">
                  <c:v>-1909.1469999999999</c:v>
                </c:pt>
                <c:pt idx="34">
                  <c:v>-1749.779</c:v>
                </c:pt>
                <c:pt idx="35">
                  <c:v>-2087.5639999999999</c:v>
                </c:pt>
                <c:pt idx="36">
                  <c:v>-1996.0029999999999</c:v>
                </c:pt>
                <c:pt idx="37">
                  <c:v>-1786.6329999999998</c:v>
                </c:pt>
                <c:pt idx="38">
                  <c:v>-1846.8579999999997</c:v>
                </c:pt>
                <c:pt idx="39">
                  <c:v>-1544.5499999999997</c:v>
                </c:pt>
                <c:pt idx="40">
                  <c:v>-1562.1129999999998</c:v>
                </c:pt>
                <c:pt idx="41">
                  <c:v>-1234.5239999999999</c:v>
                </c:pt>
                <c:pt idx="42">
                  <c:v>-1392.875</c:v>
                </c:pt>
                <c:pt idx="43">
                  <c:v>-1469.6420000000001</c:v>
                </c:pt>
                <c:pt idx="44">
                  <c:v>-1018.826</c:v>
                </c:pt>
                <c:pt idx="45">
                  <c:v>-630.51600000000008</c:v>
                </c:pt>
                <c:pt idx="46">
                  <c:v>-600.89900000000011</c:v>
                </c:pt>
                <c:pt idx="47">
                  <c:v>-510.3540000000001</c:v>
                </c:pt>
                <c:pt idx="48">
                  <c:v>-425.6640000000001</c:v>
                </c:pt>
                <c:pt idx="49">
                  <c:v>-89.916000000000111</c:v>
                </c:pt>
                <c:pt idx="50">
                  <c:v>-83.65100000000011</c:v>
                </c:pt>
                <c:pt idx="51">
                  <c:v>-314.13600000000014</c:v>
                </c:pt>
                <c:pt idx="52">
                  <c:v>-472.50500000000011</c:v>
                </c:pt>
                <c:pt idx="53">
                  <c:v>-642.92500000000007</c:v>
                </c:pt>
                <c:pt idx="54">
                  <c:v>-473.21300000000008</c:v>
                </c:pt>
                <c:pt idx="55">
                  <c:v>-363.18900000000008</c:v>
                </c:pt>
                <c:pt idx="56">
                  <c:v>-166.95800000000008</c:v>
                </c:pt>
                <c:pt idx="57">
                  <c:v>289.12099999999992</c:v>
                </c:pt>
                <c:pt idx="58">
                  <c:v>464.18299999999994</c:v>
                </c:pt>
                <c:pt idx="59">
                  <c:v>762.30299999999988</c:v>
                </c:pt>
                <c:pt idx="60">
                  <c:v>1223.6419999999998</c:v>
                </c:pt>
                <c:pt idx="61">
                  <c:v>1257.5899999999999</c:v>
                </c:pt>
                <c:pt idx="62">
                  <c:v>1399.827</c:v>
                </c:pt>
                <c:pt idx="63">
                  <c:v>1644.48</c:v>
                </c:pt>
                <c:pt idx="64">
                  <c:v>1852.8400000000001</c:v>
                </c:pt>
                <c:pt idx="65">
                  <c:v>2109.049</c:v>
                </c:pt>
                <c:pt idx="66">
                  <c:v>2685.1080000000002</c:v>
                </c:pt>
                <c:pt idx="67">
                  <c:v>2984.4030000000002</c:v>
                </c:pt>
                <c:pt idx="68">
                  <c:v>3170.4460000000004</c:v>
                </c:pt>
                <c:pt idx="69">
                  <c:v>3388.1880000000006</c:v>
                </c:pt>
                <c:pt idx="70">
                  <c:v>3694.0890000000004</c:v>
                </c:pt>
                <c:pt idx="71">
                  <c:v>3848.3600000000006</c:v>
                </c:pt>
                <c:pt idx="72">
                  <c:v>4164.3900000000003</c:v>
                </c:pt>
                <c:pt idx="73">
                  <c:v>4671.3670000000002</c:v>
                </c:pt>
                <c:pt idx="74">
                  <c:v>4976.4290000000001</c:v>
                </c:pt>
                <c:pt idx="75">
                  <c:v>5248.1350000000002</c:v>
                </c:pt>
                <c:pt idx="76">
                  <c:v>5273.3159999999998</c:v>
                </c:pt>
                <c:pt idx="77">
                  <c:v>5395.0010000000002</c:v>
                </c:pt>
                <c:pt idx="78">
                  <c:v>5850.134</c:v>
                </c:pt>
                <c:pt idx="79">
                  <c:v>5579.6840000000002</c:v>
                </c:pt>
                <c:pt idx="80">
                  <c:v>5876.6270000000004</c:v>
                </c:pt>
                <c:pt idx="81">
                  <c:v>6153.7490000000007</c:v>
                </c:pt>
                <c:pt idx="82">
                  <c:v>5970.2050000000008</c:v>
                </c:pt>
                <c:pt idx="83">
                  <c:v>6196.8210000000008</c:v>
                </c:pt>
                <c:pt idx="84">
                  <c:v>6513.0470000000005</c:v>
                </c:pt>
                <c:pt idx="85">
                  <c:v>6559.3950000000004</c:v>
                </c:pt>
                <c:pt idx="86">
                  <c:v>6500.933</c:v>
                </c:pt>
                <c:pt idx="87">
                  <c:v>6381.5460000000003</c:v>
                </c:pt>
                <c:pt idx="88">
                  <c:v>6929.9140000000007</c:v>
                </c:pt>
                <c:pt idx="89">
                  <c:v>7039.0760000000009</c:v>
                </c:pt>
                <c:pt idx="90">
                  <c:v>7147.2310000000007</c:v>
                </c:pt>
                <c:pt idx="91">
                  <c:v>7651.0780000000004</c:v>
                </c:pt>
                <c:pt idx="92">
                  <c:v>7577.4520000000002</c:v>
                </c:pt>
                <c:pt idx="93">
                  <c:v>8044.3330000000005</c:v>
                </c:pt>
                <c:pt idx="94">
                  <c:v>8156.4850000000006</c:v>
                </c:pt>
                <c:pt idx="95">
                  <c:v>8518.7480000000014</c:v>
                </c:pt>
                <c:pt idx="96">
                  <c:v>8836.7450000000008</c:v>
                </c:pt>
                <c:pt idx="97">
                  <c:v>8829.61</c:v>
                </c:pt>
                <c:pt idx="98">
                  <c:v>8869.4410000000007</c:v>
                </c:pt>
                <c:pt idx="99">
                  <c:v>9156.7310000000016</c:v>
                </c:pt>
              </c:numCache>
            </c:numRef>
          </c:yVal>
          <c:smooth val="1"/>
        </c:ser>
        <c:dLbls>
          <c:showLegendKey val="0"/>
          <c:showVal val="0"/>
          <c:showCatName val="0"/>
          <c:showSerName val="0"/>
          <c:showPercent val="0"/>
          <c:showBubbleSize val="0"/>
        </c:dLbls>
        <c:axId val="120928512"/>
        <c:axId val="120938496"/>
      </c:scatterChart>
      <c:valAx>
        <c:axId val="120928512"/>
        <c:scaling>
          <c:orientation val="minMax"/>
          <c:max val="2000"/>
          <c:min val="1900"/>
        </c:scaling>
        <c:delete val="0"/>
        <c:axPos val="b"/>
        <c:numFmt formatCode="General" sourceLinked="1"/>
        <c:majorTickMark val="out"/>
        <c:minorTickMark val="none"/>
        <c:tickLblPos val="low"/>
        <c:spPr>
          <a:ln>
            <a:noFill/>
          </a:ln>
        </c:spPr>
        <c:crossAx val="120938496"/>
        <c:crosses val="autoZero"/>
        <c:crossBetween val="midCat"/>
      </c:valAx>
      <c:valAx>
        <c:axId val="120938496"/>
        <c:scaling>
          <c:orientation val="minMax"/>
        </c:scaling>
        <c:delete val="0"/>
        <c:axPos val="l"/>
        <c:majorGridlines>
          <c:spPr>
            <a:ln>
              <a:noFill/>
            </a:ln>
          </c:spPr>
        </c:majorGridlines>
        <c:numFmt formatCode="General" sourceLinked="1"/>
        <c:majorTickMark val="out"/>
        <c:minorTickMark val="none"/>
        <c:tickLblPos val="nextTo"/>
        <c:crossAx val="120928512"/>
        <c:crosses val="autoZero"/>
        <c:crossBetween val="midCat"/>
      </c:valAx>
      <c:spPr>
        <a:no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A3796-3589-4DD7-99C4-F7778E2C0A30}" type="datetimeFigureOut">
              <a:rPr lang="en-US" smtClean="0"/>
              <a:t>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2618B-FB4A-4D38-87DD-7D274DB7F0C9}" type="slidenum">
              <a:rPr lang="en-US" smtClean="0"/>
              <a:t>‹#›</a:t>
            </a:fld>
            <a:endParaRPr lang="en-US"/>
          </a:p>
        </p:txBody>
      </p:sp>
    </p:spTree>
    <p:extLst>
      <p:ext uri="{BB962C8B-B14F-4D97-AF65-F5344CB8AC3E}">
        <p14:creationId xmlns:p14="http://schemas.microsoft.com/office/powerpoint/2010/main" val="349922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B490F0-A327-4E24-B9CB-DCAA31BADDFB}" type="slidenum">
              <a:rPr lang="en-US" smtClean="0"/>
              <a:pPr eaLnBrk="1" hangingPunct="1"/>
              <a:t>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CESM is lower</a:t>
            </a:r>
            <a:endParaRPr lang="en-US" dirty="0"/>
          </a:p>
        </p:txBody>
      </p:sp>
      <p:sp>
        <p:nvSpPr>
          <p:cNvPr id="4" name="Slide Number Placeholder 3"/>
          <p:cNvSpPr>
            <a:spLocks noGrp="1"/>
          </p:cNvSpPr>
          <p:nvPr>
            <p:ph type="sldNum" sz="quarter" idx="10"/>
          </p:nvPr>
        </p:nvSpPr>
        <p:spPr/>
        <p:txBody>
          <a:bodyPr/>
          <a:lstStyle/>
          <a:p>
            <a:fld id="{ECD20A10-FF40-448A-9A71-0187A0D78837}"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5:</a:t>
            </a:r>
            <a:r>
              <a:rPr lang="en-US" sz="1200" kern="1200" dirty="0" smtClean="0">
                <a:solidFill>
                  <a:schemeClr val="tx1"/>
                </a:solidFill>
                <a:effectLst/>
                <a:latin typeface="+mn-lt"/>
                <a:ea typeface="+mn-ea"/>
                <a:cs typeface="+mn-cs"/>
              </a:rPr>
              <a:t> Cumulative modeled NCE for the Eastern US during the historical</a:t>
            </a:r>
            <a:r>
              <a:rPr lang="en-US" sz="1200" kern="1200" baseline="0" dirty="0" smtClean="0">
                <a:solidFill>
                  <a:schemeClr val="tx1"/>
                </a:solidFill>
                <a:effectLst/>
                <a:latin typeface="+mn-lt"/>
                <a:ea typeface="+mn-ea"/>
                <a:cs typeface="+mn-cs"/>
              </a:rPr>
              <a:t> period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20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century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The anthropogenic</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disturbed and undisturbed simulations represent simulation with and without anthropogenic disturbance, respectively; but with transient climate,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ozone. Constant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is a simulation with human disturbance, transient climate, and transient ozone holding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constant at 280 </a:t>
            </a:r>
            <a:r>
              <a:rPr lang="en-US" sz="1200" kern="1200" dirty="0" err="1" smtClean="0">
                <a:solidFill>
                  <a:schemeClr val="tx1"/>
                </a:solidFill>
                <a:effectLst/>
                <a:latin typeface="+mn-lt"/>
                <a:ea typeface="+mn-ea"/>
                <a:cs typeface="+mn-cs"/>
              </a:rPr>
              <a:t>ppmv</a:t>
            </a:r>
            <a:r>
              <a:rPr lang="en-US" sz="1200" kern="1200" dirty="0" smtClean="0">
                <a:solidFill>
                  <a:schemeClr val="tx1"/>
                </a:solidFill>
                <a:effectLst/>
                <a:latin typeface="+mn-lt"/>
                <a:ea typeface="+mn-ea"/>
                <a:cs typeface="+mn-cs"/>
              </a:rPr>
              <a:t>, while constant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is a simulation with anthropogenic disturbance, transient climate, and transient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with constant ozone.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E66808-0731-44E9-AA40-AEA6D6B571BB}" type="slidenum">
              <a:rPr lang="en-US" smtClean="0"/>
              <a:pPr/>
              <a:t>29</a:t>
            </a:fld>
            <a:endParaRPr lang="en-US"/>
          </a:p>
        </p:txBody>
      </p:sp>
    </p:spTree>
    <p:extLst>
      <p:ext uri="{BB962C8B-B14F-4D97-AF65-F5344CB8AC3E}">
        <p14:creationId xmlns:p14="http://schemas.microsoft.com/office/powerpoint/2010/main" val="235631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pPr eaLnBrk="1" hangingPunct="1"/>
            <a:fld id="{2C551C8D-A499-4EE0-AB14-88DCB4F8E584}" type="slidenum">
              <a:rPr lang="en-US" sz="1200"/>
              <a:pPr eaLnBrk="1" hangingPunct="1"/>
              <a:t>35</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Figure 1:</a:t>
            </a:r>
            <a:r>
              <a:rPr lang="en-US" smtClean="0"/>
              <a:t> Effect of elevated CO</a:t>
            </a:r>
            <a:r>
              <a:rPr lang="en-US" baseline="-25000" smtClean="0"/>
              <a:t>2</a:t>
            </a:r>
            <a:r>
              <a:rPr lang="en-US" smtClean="0"/>
              <a:t>, nitrogen limitation, and ozone exposure on runoff.  Arrowheads are positive couplings; circles are negative couplings.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1: TEM-Hydro Disturbance</a:t>
            </a:r>
            <a:endParaRPr lang="en-US" dirty="0"/>
          </a:p>
        </p:txBody>
      </p:sp>
      <p:sp>
        <p:nvSpPr>
          <p:cNvPr id="4" name="Slide Number Placeholder 3"/>
          <p:cNvSpPr>
            <a:spLocks noGrp="1"/>
          </p:cNvSpPr>
          <p:nvPr>
            <p:ph type="sldNum" sz="quarter" idx="10"/>
          </p:nvPr>
        </p:nvSpPr>
        <p:spPr/>
        <p:txBody>
          <a:bodyPr/>
          <a:lstStyle/>
          <a:p>
            <a:fld id="{110203E5-969D-4FC7-B4B9-A994A103CA27}" type="slidenum">
              <a:rPr lang="en-US" smtClean="0"/>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2: TEM-Hydro Open Nitrogen Cycle.</a:t>
            </a:r>
            <a:r>
              <a:rPr lang="en-US" baseline="0" dirty="0" smtClean="0"/>
              <a:t>  VEGC = total carbon in vegetation from stems, leaves, and roots, VEGN = total nitrogen in vegetation, SOC = soil organic carbon, SON = soil organic nitrogen, DOC = dissolved organic  carbon, DON = dissolved organic nitrogen, </a:t>
            </a:r>
            <a:r>
              <a:rPr lang="en-US" baseline="0" dirty="0" err="1" smtClean="0"/>
              <a:t>AvailN</a:t>
            </a:r>
            <a:r>
              <a:rPr lang="en-US" baseline="0" dirty="0" smtClean="0"/>
              <a:t> = inorganic nitrogen, GPP = gross primary productivity, R</a:t>
            </a:r>
            <a:r>
              <a:rPr lang="en-US" baseline="-25000" dirty="0" smtClean="0"/>
              <a:t>a</a:t>
            </a:r>
            <a:r>
              <a:rPr lang="en-US" baseline="0" dirty="0" smtClean="0"/>
              <a:t> = autotrophic respiration, R</a:t>
            </a:r>
            <a:r>
              <a:rPr lang="en-US" baseline="-25000" dirty="0" smtClean="0"/>
              <a:t>h</a:t>
            </a:r>
            <a:r>
              <a:rPr lang="en-US" baseline="0" dirty="0" smtClean="0"/>
              <a:t> = heterotrophic respiration, </a:t>
            </a:r>
            <a:r>
              <a:rPr lang="en-US" baseline="0" dirty="0" err="1" smtClean="0"/>
              <a:t>NetNmin</a:t>
            </a:r>
            <a:r>
              <a:rPr lang="en-US" baseline="0" dirty="0" smtClean="0"/>
              <a:t> = net nitrogen mineralization, </a:t>
            </a:r>
            <a:r>
              <a:rPr lang="en-US" baseline="0" dirty="0" err="1" smtClean="0"/>
              <a:t>VegNup</a:t>
            </a:r>
            <a:r>
              <a:rPr lang="en-US" baseline="0" dirty="0" smtClean="0"/>
              <a:t> = uptake of inorganic nitrogen by vegetation, </a:t>
            </a:r>
            <a:r>
              <a:rPr lang="en-US" baseline="0" dirty="0" err="1" smtClean="0"/>
              <a:t>DOCprod</a:t>
            </a:r>
            <a:r>
              <a:rPr lang="en-US" baseline="0" dirty="0" smtClean="0"/>
              <a:t> = DOC production flux, </a:t>
            </a:r>
            <a:r>
              <a:rPr lang="en-US" baseline="0" dirty="0" err="1" smtClean="0"/>
              <a:t>DONprod</a:t>
            </a:r>
            <a:r>
              <a:rPr lang="en-US" baseline="0" dirty="0" smtClean="0"/>
              <a:t> = DON production flux, </a:t>
            </a:r>
            <a:r>
              <a:rPr lang="en-US" baseline="0" dirty="0" err="1" smtClean="0"/>
              <a:t>LeachDOC</a:t>
            </a:r>
            <a:r>
              <a:rPr lang="en-US" baseline="0" dirty="0" smtClean="0"/>
              <a:t> = DOC leaching flux, </a:t>
            </a:r>
            <a:r>
              <a:rPr lang="en-US" baseline="0" dirty="0" err="1" smtClean="0"/>
              <a:t>LeachDON</a:t>
            </a:r>
            <a:r>
              <a:rPr lang="en-US" baseline="0" dirty="0" smtClean="0"/>
              <a:t> = DON leaching flux, </a:t>
            </a:r>
            <a:r>
              <a:rPr lang="en-US" baseline="0" dirty="0" err="1" smtClean="0"/>
              <a:t>LeachDIN</a:t>
            </a:r>
            <a:r>
              <a:rPr lang="en-US" baseline="0" dirty="0" smtClean="0"/>
              <a:t> = leaching of Dissolved Inorganic Nitrogen.</a:t>
            </a:r>
            <a:endParaRPr lang="en-US" dirty="0"/>
          </a:p>
        </p:txBody>
      </p:sp>
      <p:sp>
        <p:nvSpPr>
          <p:cNvPr id="4" name="Slide Number Placeholder 3"/>
          <p:cNvSpPr>
            <a:spLocks noGrp="1"/>
          </p:cNvSpPr>
          <p:nvPr>
            <p:ph type="sldNum" sz="quarter" idx="10"/>
          </p:nvPr>
        </p:nvSpPr>
        <p:spPr/>
        <p:txBody>
          <a:bodyPr/>
          <a:lstStyle/>
          <a:p>
            <a:fld id="{110203E5-969D-4FC7-B4B9-A994A103CA27}"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pPr eaLnBrk="1" hangingPunct="1"/>
            <a:fld id="{7560A338-AE76-42E1-A3AF-CD50FCD96C27}" type="slidenum">
              <a:rPr lang="en-US" sz="1200"/>
              <a:pPr eaLnBrk="1" hangingPunct="1"/>
              <a:t>10</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cs typeface="Times New Roman" pitchFamily="18" charset="0"/>
              </a:rPr>
              <a:t>Figure 3: </a:t>
            </a:r>
            <a:r>
              <a:rPr lang="en-US" smtClean="0">
                <a:cs typeface="Times New Roman" pitchFamily="18" charset="0"/>
              </a:rPr>
              <a:t>TEM-Hydro overview.  TEM-Hydro considers interactions between the atmosphere, vegetation, and soil.  Carbon fluxes between the atmosphere and vegetation include GPP (gross primary productivity) and growth and maintenance respiration (Rg, Rm).  LRTC and LTRN are the carbon and nitrogen litterfall rates, respectively, from vegetation to soil.  Heterotrophic respiration (Rh) represents microbial soil decomposition, and Nuptake represents the uptake of inorganic nitrogen from the soil.  Soil evaporation and plant transpiration are considered separately.  The carbon and nitrogen in vegetation is further divided between four structural pools (fine roots, leaves, sapwood, and heartwood), and a labile pool for storage (see text).</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Figure</a:t>
            </a:r>
            <a:r>
              <a:rPr lang="en-US" b="1" baseline="0" smtClean="0"/>
              <a:t> 3: </a:t>
            </a:r>
            <a:r>
              <a:rPr lang="en-US" b="0" baseline="0" dirty="0" smtClean="0"/>
              <a:t>Land use and land cover change, based on 1981-1994 1 km Land Cover Classification Dataset scaled to TEM vegetation categories.</a:t>
            </a:r>
            <a:endParaRPr lang="en-US" b="1" dirty="0"/>
          </a:p>
        </p:txBody>
      </p:sp>
      <p:sp>
        <p:nvSpPr>
          <p:cNvPr id="4" name="Slide Number Placeholder 3"/>
          <p:cNvSpPr>
            <a:spLocks noGrp="1"/>
          </p:cNvSpPr>
          <p:nvPr>
            <p:ph type="sldNum" sz="quarter" idx="10"/>
          </p:nvPr>
        </p:nvSpPr>
        <p:spPr/>
        <p:txBody>
          <a:bodyPr/>
          <a:lstStyle/>
          <a:p>
            <a:fld id="{9210B82D-9527-4A90-AB5A-F71A55801FBA}" type="slidenum">
              <a:rPr lang="en-US" smtClean="0"/>
              <a:pPr/>
              <a:t>14</a:t>
            </a:fld>
            <a:endParaRPr lang="en-US"/>
          </a:p>
        </p:txBody>
      </p:sp>
    </p:spTree>
    <p:extLst>
      <p:ext uri="{BB962C8B-B14F-4D97-AF65-F5344CB8AC3E}">
        <p14:creationId xmlns:p14="http://schemas.microsoft.com/office/powerpoint/2010/main" val="399981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4:  </a:t>
            </a:r>
            <a:r>
              <a:rPr lang="en-US" sz="1200" kern="1200" dirty="0" smtClean="0">
                <a:solidFill>
                  <a:schemeClr val="tx1"/>
                </a:solidFill>
                <a:effectLst/>
                <a:latin typeface="+mn-lt"/>
                <a:ea typeface="+mn-ea"/>
                <a:cs typeface="+mn-cs"/>
              </a:rPr>
              <a:t>Scatter plot of modeled evapotranspiration (ET) vs. observed ET calculated as the difference between precipitation (from the Climatic Research Unit [</a:t>
            </a:r>
            <a:r>
              <a:rPr lang="en-US" sz="1200" i="1" kern="1200" dirty="0" smtClean="0">
                <a:solidFill>
                  <a:schemeClr val="tx1"/>
                </a:solidFill>
                <a:effectLst/>
                <a:latin typeface="+mn-lt"/>
                <a:ea typeface="+mn-ea"/>
                <a:cs typeface="+mn-cs"/>
              </a:rPr>
              <a:t>Mitchell et al.</a:t>
            </a:r>
            <a:r>
              <a:rPr lang="en-US" sz="1200" kern="1200" dirty="0" smtClean="0">
                <a:solidFill>
                  <a:schemeClr val="tx1"/>
                </a:solidFill>
                <a:effectLst/>
                <a:latin typeface="+mn-lt"/>
                <a:ea typeface="+mn-ea"/>
                <a:cs typeface="+mn-cs"/>
              </a:rPr>
              <a:t>, 2003]) and runoff (from the USGS river gauge data) in mm yr</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for the period 1970-1999 for the 12 watersheds used in this study</a:t>
            </a:r>
          </a:p>
          <a:p>
            <a:endParaRPr lang="en-US" dirty="0"/>
          </a:p>
        </p:txBody>
      </p:sp>
      <p:sp>
        <p:nvSpPr>
          <p:cNvPr id="4" name="Slide Number Placeholder 3"/>
          <p:cNvSpPr>
            <a:spLocks noGrp="1"/>
          </p:cNvSpPr>
          <p:nvPr>
            <p:ph type="sldNum" sz="quarter" idx="10"/>
          </p:nvPr>
        </p:nvSpPr>
        <p:spPr/>
        <p:txBody>
          <a:bodyPr/>
          <a:lstStyle/>
          <a:p>
            <a:fld id="{422E6AE4-A896-4DF5-ADC5-8D59FC5C09AA}" type="slidenum">
              <a:rPr lang="en-US" smtClean="0"/>
              <a:t>17</a:t>
            </a:fld>
            <a:endParaRPr lang="en-US"/>
          </a:p>
        </p:txBody>
      </p:sp>
    </p:spTree>
    <p:extLst>
      <p:ext uri="{BB962C8B-B14F-4D97-AF65-F5344CB8AC3E}">
        <p14:creationId xmlns:p14="http://schemas.microsoft.com/office/powerpoint/2010/main" val="188277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S3.</a:t>
            </a:r>
            <a:r>
              <a:rPr lang="en-US" dirty="0" smtClean="0"/>
              <a:t> Temporal patterns (1999-2006) of TEM-Hydro2 and eddy covariance estimates at Willow</a:t>
            </a:r>
            <a:r>
              <a:rPr lang="en-US" baseline="0" dirty="0" smtClean="0"/>
              <a:t> Creek</a:t>
            </a:r>
            <a:r>
              <a:rPr lang="en-US" dirty="0" smtClean="0"/>
              <a:t>,</a:t>
            </a:r>
            <a:r>
              <a:rPr lang="en-US" baseline="0" dirty="0" smtClean="0"/>
              <a:t> WI for (a) monthly NEP (m = 0.75, b = -13.84, R</a:t>
            </a:r>
            <a:r>
              <a:rPr lang="en-US" baseline="30000" dirty="0" smtClean="0"/>
              <a:t>2 </a:t>
            </a:r>
            <a:r>
              <a:rPr lang="en-US" baseline="0" dirty="0" smtClean="0"/>
              <a:t>= 0.70, p &lt; 0.001) and (b) monthly ET ( m = 0.99, b = 5.78, R</a:t>
            </a:r>
            <a:r>
              <a:rPr lang="en-US" baseline="30000" dirty="0" smtClean="0"/>
              <a:t>2</a:t>
            </a:r>
            <a:r>
              <a:rPr lang="en-US" baseline="0" dirty="0" smtClean="0"/>
              <a:t> = 0.87, p &lt; 0.001); and comparison of TEM-Hydro </a:t>
            </a:r>
            <a:r>
              <a:rPr lang="en-US" baseline="0" dirty="0" err="1" smtClean="0"/>
              <a:t>vs</a:t>
            </a:r>
            <a:r>
              <a:rPr lang="en-US" baseline="0" dirty="0" smtClean="0"/>
              <a:t> eddy covariance for (c) average monthly NEP and (d) average monthly ET.</a:t>
            </a:r>
            <a:endParaRPr lang="en-US" dirty="0" smtClean="0"/>
          </a:p>
          <a:p>
            <a:endParaRPr lang="en-US" dirty="0"/>
          </a:p>
        </p:txBody>
      </p:sp>
      <p:sp>
        <p:nvSpPr>
          <p:cNvPr id="4" name="Slide Number Placeholder 3"/>
          <p:cNvSpPr>
            <a:spLocks noGrp="1"/>
          </p:cNvSpPr>
          <p:nvPr>
            <p:ph type="sldNum" sz="quarter" idx="10"/>
          </p:nvPr>
        </p:nvSpPr>
        <p:spPr/>
        <p:txBody>
          <a:bodyPr/>
          <a:lstStyle/>
          <a:p>
            <a:fld id="{69E66808-0731-44E9-AA40-AEA6D6B571BB}"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 </a:t>
            </a:r>
            <a:r>
              <a:rPr lang="en-US" b="0" dirty="0" smtClean="0"/>
              <a:t>a)</a:t>
            </a:r>
            <a:r>
              <a:rPr lang="en-US" b="1" dirty="0" smtClean="0"/>
              <a:t> </a:t>
            </a:r>
            <a:r>
              <a:rPr lang="en-US" dirty="0" smtClean="0"/>
              <a:t>Annual GPP, TEM-Hydro – FLUXNET-MTE, 1982-2000</a:t>
            </a:r>
            <a:r>
              <a:rPr lang="en-US" baseline="0" dirty="0" smtClean="0"/>
              <a:t> mean, </a:t>
            </a:r>
            <a:r>
              <a:rPr lang="en-US" baseline="0" dirty="0" err="1" smtClean="0"/>
              <a:t>gC</a:t>
            </a:r>
            <a:r>
              <a:rPr lang="en-US" baseline="0" dirty="0" smtClean="0"/>
              <a:t>/m2/</a:t>
            </a:r>
            <a:r>
              <a:rPr lang="en-US" baseline="0" dirty="0" err="1" smtClean="0"/>
              <a:t>yr</a:t>
            </a:r>
            <a:r>
              <a:rPr lang="en-US" baseline="0" dirty="0" smtClean="0"/>
              <a:t>, b) Annual ET, mm H2O /m2/</a:t>
            </a:r>
            <a:r>
              <a:rPr lang="en-US" baseline="0" dirty="0" err="1" smtClean="0"/>
              <a:t>yr</a:t>
            </a:r>
            <a:r>
              <a:rPr lang="en-US" baseline="0" dirty="0" smtClean="0"/>
              <a:t>, c) Annual NEP, </a:t>
            </a:r>
            <a:r>
              <a:rPr lang="en-US" baseline="0" dirty="0" err="1" smtClean="0"/>
              <a:t>gC</a:t>
            </a:r>
            <a:r>
              <a:rPr lang="en-US" baseline="0" dirty="0" smtClean="0"/>
              <a:t>/m2/</a:t>
            </a:r>
            <a:r>
              <a:rPr lang="en-US" baseline="0" dirty="0" err="1" smtClean="0"/>
              <a:t>yr</a:t>
            </a:r>
            <a:endParaRPr lang="en-US" dirty="0"/>
          </a:p>
        </p:txBody>
      </p:sp>
      <p:sp>
        <p:nvSpPr>
          <p:cNvPr id="4" name="Slide Number Placeholder 3"/>
          <p:cNvSpPr>
            <a:spLocks noGrp="1"/>
          </p:cNvSpPr>
          <p:nvPr>
            <p:ph type="sldNum" sz="quarter" idx="10"/>
          </p:nvPr>
        </p:nvSpPr>
        <p:spPr/>
        <p:txBody>
          <a:bodyPr/>
          <a:lstStyle/>
          <a:p>
            <a:fld id="{BC4E8A10-5823-454D-A370-9C9969FAFFB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0866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Figure 7:</a:t>
            </a:r>
            <a:r>
              <a:rPr lang="en-US" sz="1200" b="1" baseline="0" dirty="0" smtClean="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Agreement of trends between TEM-Hydro and FLUXNET-MTE for ET, </a:t>
            </a:r>
            <a:r>
              <a:rPr lang="en-US" sz="1200" dirty="0" smtClean="0">
                <a:latin typeface="Times New Roman" panose="02020603050405020304" pitchFamily="18" charset="0"/>
                <a:cs typeface="Times New Roman" panose="02020603050405020304" pitchFamily="18" charset="0"/>
              </a:rPr>
              <a:t>Black = agreement</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 accounting for significance, 72% of grids, b) not account for significance, 60% of grids.</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Ther</a:t>
            </a:r>
            <a:r>
              <a:rPr lang="en-US" sz="1200" baseline="0" dirty="0" smtClean="0">
                <a:latin typeface="Times New Roman" panose="02020603050405020304" pitchFamily="18" charset="0"/>
                <a:cs typeface="Times New Roman" panose="02020603050405020304" pitchFamily="18" charset="0"/>
              </a:rPr>
              <a:t>e are an </a:t>
            </a:r>
            <a:r>
              <a:rPr lang="en-US" sz="1200" dirty="0" smtClean="0">
                <a:latin typeface="Times New Roman" panose="02020603050405020304" pitchFamily="18" charset="0"/>
                <a:cs typeface="Times New Roman" panose="02020603050405020304" pitchFamily="18" charset="0"/>
              </a:rPr>
              <a:t>additional 602 grids with same trend if not accounting for significance, equaling 91% of grids.</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C4E8A10-5823-454D-A370-9C9969FAFFB4}" type="slidenum">
              <a:rPr lang="en-US" smtClean="0"/>
              <a:t>20</a:t>
            </a:fld>
            <a:endParaRPr lang="en-US"/>
          </a:p>
        </p:txBody>
      </p:sp>
    </p:spTree>
    <p:extLst>
      <p:ext uri="{BB962C8B-B14F-4D97-AF65-F5344CB8AC3E}">
        <p14:creationId xmlns:p14="http://schemas.microsoft.com/office/powerpoint/2010/main" val="357882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9: </a:t>
            </a:r>
            <a:r>
              <a:rPr lang="en-US" dirty="0" smtClean="0"/>
              <a:t>Seasonal trends between TEM-Hydro</a:t>
            </a:r>
            <a:r>
              <a:rPr lang="en-US" baseline="0" dirty="0" smtClean="0"/>
              <a:t> and FLUXNET-MTE, mean 1982-2000, a) GPP (</a:t>
            </a:r>
            <a:r>
              <a:rPr lang="en-US" baseline="0" dirty="0" err="1" smtClean="0"/>
              <a:t>gC</a:t>
            </a:r>
            <a:r>
              <a:rPr lang="en-US" baseline="0" dirty="0" smtClean="0"/>
              <a:t>/m2/</a:t>
            </a:r>
            <a:r>
              <a:rPr lang="en-US" baseline="0" dirty="0" err="1" smtClean="0"/>
              <a:t>yr</a:t>
            </a:r>
            <a:r>
              <a:rPr lang="en-US" baseline="0" dirty="0" smtClean="0"/>
              <a:t>) , b) ET (mm H2O/m2/</a:t>
            </a:r>
            <a:r>
              <a:rPr lang="en-US" baseline="0" dirty="0" err="1" smtClean="0"/>
              <a:t>yr</a:t>
            </a:r>
            <a:r>
              <a:rPr lang="en-US" baseline="0" dirty="0" smtClean="0"/>
              <a:t>) , c) NEP (</a:t>
            </a:r>
            <a:r>
              <a:rPr lang="en-US" baseline="0" dirty="0" err="1" smtClean="0"/>
              <a:t>gC</a:t>
            </a:r>
            <a:r>
              <a:rPr lang="en-US" baseline="0" dirty="0" smtClean="0"/>
              <a:t>/m2/</a:t>
            </a:r>
            <a:r>
              <a:rPr lang="en-US" baseline="0" dirty="0" err="1" smtClean="0"/>
              <a:t>yr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C4E8A10-5823-454D-A370-9C9969FAFFB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4512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3: Land use</a:t>
            </a:r>
            <a:r>
              <a:rPr lang="en-US" baseline="0" dirty="0" smtClean="0"/>
              <a:t> and land cover scenarios</a:t>
            </a:r>
            <a:endParaRPr lang="en-US" dirty="0"/>
          </a:p>
        </p:txBody>
      </p:sp>
      <p:sp>
        <p:nvSpPr>
          <p:cNvPr id="4" name="Slide Number Placeholder 3"/>
          <p:cNvSpPr>
            <a:spLocks noGrp="1"/>
          </p:cNvSpPr>
          <p:nvPr>
            <p:ph type="sldNum" sz="quarter" idx="10"/>
          </p:nvPr>
        </p:nvSpPr>
        <p:spPr/>
        <p:txBody>
          <a:bodyPr/>
          <a:lstStyle/>
          <a:p>
            <a:fld id="{110203E5-969D-4FC7-B4B9-A994A103CA27}"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CF4EC-96C6-4FC3-9846-05BCD78EE80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218261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CF4EC-96C6-4FC3-9846-05BCD78EE80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13185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CF4EC-96C6-4FC3-9846-05BCD78EE80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246697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CF4EC-96C6-4FC3-9846-05BCD78EE80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358231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CF4EC-96C6-4FC3-9846-05BCD78EE80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176079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4CF4EC-96C6-4FC3-9846-05BCD78EE80C}"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31792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CF4EC-96C6-4FC3-9846-05BCD78EE80C}" type="datetimeFigureOut">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77606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CF4EC-96C6-4FC3-9846-05BCD78EE80C}" type="datetimeFigureOut">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422255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CF4EC-96C6-4FC3-9846-05BCD78EE80C}" type="datetimeFigureOut">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374209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CF4EC-96C6-4FC3-9846-05BCD78EE80C}"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125093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CF4EC-96C6-4FC3-9846-05BCD78EE80C}"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B45B3-A734-4500-B7F1-F1DCC2457AE6}" type="slidenum">
              <a:rPr lang="en-US" smtClean="0"/>
              <a:t>‹#›</a:t>
            </a:fld>
            <a:endParaRPr lang="en-US"/>
          </a:p>
        </p:txBody>
      </p:sp>
    </p:spTree>
    <p:extLst>
      <p:ext uri="{BB962C8B-B14F-4D97-AF65-F5344CB8AC3E}">
        <p14:creationId xmlns:p14="http://schemas.microsoft.com/office/powerpoint/2010/main" val="214535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F4EC-96C6-4FC3-9846-05BCD78EE80C}" type="datetimeFigureOut">
              <a:rPr lang="en-US" smtClean="0"/>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B45B3-A734-4500-B7F1-F1DCC2457AE6}" type="slidenum">
              <a:rPr lang="en-US" smtClean="0"/>
              <a:t>‹#›</a:t>
            </a:fld>
            <a:endParaRPr lang="en-US"/>
          </a:p>
        </p:txBody>
      </p:sp>
    </p:spTree>
    <p:extLst>
      <p:ext uri="{BB962C8B-B14F-4D97-AF65-F5344CB8AC3E}">
        <p14:creationId xmlns:p14="http://schemas.microsoft.com/office/powerpoint/2010/main" val="254909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gif"/><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a:bodyPr>
          <a:lstStyle/>
          <a:p>
            <a:r>
              <a:rPr lang="en-US" sz="2800" b="1" dirty="0">
                <a:solidFill>
                  <a:schemeClr val="bg1"/>
                </a:solidFill>
              </a:rPr>
              <a:t>Regional Consequences of Climate and Land Use Change on Ecosystem Services in Pennsylvania</a:t>
            </a:r>
            <a:endParaRPr lang="en-US" sz="2800" dirty="0">
              <a:solidFill>
                <a:schemeClr val="bg1"/>
              </a:solidFill>
            </a:endParaRPr>
          </a:p>
        </p:txBody>
      </p:sp>
      <p:sp>
        <p:nvSpPr>
          <p:cNvPr id="3" name="Subtitle 2"/>
          <p:cNvSpPr>
            <a:spLocks noGrp="1"/>
          </p:cNvSpPr>
          <p:nvPr>
            <p:ph type="subTitle" idx="1"/>
          </p:nvPr>
        </p:nvSpPr>
        <p:spPr/>
        <p:txBody>
          <a:bodyPr>
            <a:normAutofit/>
          </a:bodyPr>
          <a:lstStyle/>
          <a:p>
            <a:r>
              <a:rPr lang="en-US" sz="2400" b="1" dirty="0" smtClean="0">
                <a:solidFill>
                  <a:schemeClr val="bg1"/>
                </a:solidFill>
                <a:latin typeface="Times New Roman" pitchFamily="18" charset="0"/>
                <a:cs typeface="Times New Roman" pitchFamily="18" charset="0"/>
              </a:rPr>
              <a:t>Benjamin </a:t>
            </a:r>
            <a:r>
              <a:rPr lang="en-US" sz="2400" b="1" dirty="0" err="1" smtClean="0">
                <a:solidFill>
                  <a:schemeClr val="bg1"/>
                </a:solidFill>
                <a:latin typeface="Times New Roman" pitchFamily="18" charset="0"/>
                <a:cs typeface="Times New Roman" pitchFamily="18" charset="0"/>
              </a:rPr>
              <a:t>Felzer</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2364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895600" y="2743200"/>
            <a:ext cx="30480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7" name="Rectangle 3"/>
          <p:cNvSpPr>
            <a:spLocks noChangeArrowheads="1"/>
          </p:cNvSpPr>
          <p:nvPr/>
        </p:nvSpPr>
        <p:spPr bwMode="auto">
          <a:xfrm>
            <a:off x="914400" y="5105400"/>
            <a:ext cx="7391400" cy="990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8" name="Text Box 4"/>
          <p:cNvSpPr txBox="1">
            <a:spLocks noChangeArrowheads="1"/>
          </p:cNvSpPr>
          <p:nvPr/>
        </p:nvSpPr>
        <p:spPr bwMode="auto">
          <a:xfrm>
            <a:off x="3733800" y="2743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t>Vegetation</a:t>
            </a:r>
          </a:p>
        </p:txBody>
      </p:sp>
      <p:sp>
        <p:nvSpPr>
          <p:cNvPr id="6149" name="Text Box 5"/>
          <p:cNvSpPr txBox="1">
            <a:spLocks noChangeArrowheads="1"/>
          </p:cNvSpPr>
          <p:nvPr/>
        </p:nvSpPr>
        <p:spPr bwMode="auto">
          <a:xfrm>
            <a:off x="3581400" y="3200400"/>
            <a:ext cx="2133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Carbon</a:t>
            </a:r>
          </a:p>
        </p:txBody>
      </p:sp>
      <p:sp>
        <p:nvSpPr>
          <p:cNvPr id="6150" name="Text Box 6"/>
          <p:cNvSpPr txBox="1">
            <a:spLocks noChangeArrowheads="1"/>
          </p:cNvSpPr>
          <p:nvPr/>
        </p:nvSpPr>
        <p:spPr bwMode="auto">
          <a:xfrm>
            <a:off x="3581400" y="3733800"/>
            <a:ext cx="2133600" cy="4667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8000"/>
                </a:solidFill>
              </a:rPr>
              <a:t>Nitrogen</a:t>
            </a:r>
          </a:p>
        </p:txBody>
      </p:sp>
      <p:sp>
        <p:nvSpPr>
          <p:cNvPr id="6151" name="Line 7"/>
          <p:cNvSpPr>
            <a:spLocks noChangeShapeType="1"/>
          </p:cNvSpPr>
          <p:nvPr/>
        </p:nvSpPr>
        <p:spPr bwMode="auto">
          <a:xfrm>
            <a:off x="3733800" y="2590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Text Box 8"/>
          <p:cNvSpPr txBox="1">
            <a:spLocks noChangeArrowheads="1"/>
          </p:cNvSpPr>
          <p:nvPr/>
        </p:nvSpPr>
        <p:spPr bwMode="auto">
          <a:xfrm>
            <a:off x="3352800" y="2133600"/>
            <a:ext cx="785813" cy="4667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GPP</a:t>
            </a:r>
          </a:p>
        </p:txBody>
      </p:sp>
      <p:sp>
        <p:nvSpPr>
          <p:cNvPr id="6153" name="Text Box 9"/>
          <p:cNvSpPr txBox="1">
            <a:spLocks noChangeArrowheads="1"/>
          </p:cNvSpPr>
          <p:nvPr/>
        </p:nvSpPr>
        <p:spPr bwMode="auto">
          <a:xfrm>
            <a:off x="4648200" y="2133600"/>
            <a:ext cx="531813" cy="4667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Rg</a:t>
            </a:r>
          </a:p>
        </p:txBody>
      </p:sp>
      <p:sp>
        <p:nvSpPr>
          <p:cNvPr id="6154" name="Text Box 10"/>
          <p:cNvSpPr txBox="1">
            <a:spLocks noChangeArrowheads="1"/>
          </p:cNvSpPr>
          <p:nvPr/>
        </p:nvSpPr>
        <p:spPr bwMode="auto">
          <a:xfrm>
            <a:off x="5334000" y="2133600"/>
            <a:ext cx="758825" cy="4667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Rm</a:t>
            </a:r>
          </a:p>
        </p:txBody>
      </p:sp>
      <p:sp>
        <p:nvSpPr>
          <p:cNvPr id="6155" name="Line 11"/>
          <p:cNvSpPr>
            <a:spLocks noChangeShapeType="1"/>
          </p:cNvSpPr>
          <p:nvPr/>
        </p:nvSpPr>
        <p:spPr bwMode="auto">
          <a:xfrm flipV="1">
            <a:off x="5029200" y="2590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2"/>
          <p:cNvSpPr>
            <a:spLocks noChangeShapeType="1"/>
          </p:cNvSpPr>
          <p:nvPr/>
        </p:nvSpPr>
        <p:spPr bwMode="auto">
          <a:xfrm flipV="1">
            <a:off x="5562600" y="2590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Text Box 13"/>
          <p:cNvSpPr txBox="1">
            <a:spLocks noChangeArrowheads="1"/>
          </p:cNvSpPr>
          <p:nvPr/>
        </p:nvSpPr>
        <p:spPr bwMode="auto">
          <a:xfrm>
            <a:off x="6019800" y="5257800"/>
            <a:ext cx="2133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Carbon</a:t>
            </a:r>
          </a:p>
        </p:txBody>
      </p:sp>
      <p:sp>
        <p:nvSpPr>
          <p:cNvPr id="6158" name="Text Box 14"/>
          <p:cNvSpPr txBox="1">
            <a:spLocks noChangeArrowheads="1"/>
          </p:cNvSpPr>
          <p:nvPr/>
        </p:nvSpPr>
        <p:spPr bwMode="auto">
          <a:xfrm>
            <a:off x="3581400" y="5257800"/>
            <a:ext cx="2133600" cy="4667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8000"/>
                </a:solidFill>
              </a:rPr>
              <a:t>Nitrogen</a:t>
            </a:r>
          </a:p>
        </p:txBody>
      </p:sp>
      <p:sp>
        <p:nvSpPr>
          <p:cNvPr id="6159" name="Text Box 15"/>
          <p:cNvSpPr txBox="1">
            <a:spLocks noChangeArrowheads="1"/>
          </p:cNvSpPr>
          <p:nvPr/>
        </p:nvSpPr>
        <p:spPr bwMode="auto">
          <a:xfrm>
            <a:off x="4267200" y="5715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t>Soil</a:t>
            </a:r>
          </a:p>
        </p:txBody>
      </p:sp>
      <p:sp>
        <p:nvSpPr>
          <p:cNvPr id="6160" name="Line 16"/>
          <p:cNvSpPr>
            <a:spLocks noChangeShapeType="1"/>
          </p:cNvSpPr>
          <p:nvPr/>
        </p:nvSpPr>
        <p:spPr bwMode="auto">
          <a:xfrm>
            <a:off x="5257800" y="4953000"/>
            <a:ext cx="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1" name="Text Box 17"/>
          <p:cNvSpPr txBox="1">
            <a:spLocks noChangeArrowheads="1"/>
          </p:cNvSpPr>
          <p:nvPr/>
        </p:nvSpPr>
        <p:spPr bwMode="auto">
          <a:xfrm>
            <a:off x="6172200" y="3200400"/>
            <a:ext cx="922338" cy="4667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LTRC</a:t>
            </a:r>
          </a:p>
        </p:txBody>
      </p:sp>
      <p:sp>
        <p:nvSpPr>
          <p:cNvPr id="6162" name="Line 18"/>
          <p:cNvSpPr>
            <a:spLocks noChangeShapeType="1"/>
          </p:cNvSpPr>
          <p:nvPr/>
        </p:nvSpPr>
        <p:spPr bwMode="auto">
          <a:xfrm>
            <a:off x="5715000" y="34290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Line 19"/>
          <p:cNvSpPr>
            <a:spLocks noChangeShapeType="1"/>
          </p:cNvSpPr>
          <p:nvPr/>
        </p:nvSpPr>
        <p:spPr bwMode="auto">
          <a:xfrm>
            <a:off x="6629400" y="36576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4" name="Text Box 20"/>
          <p:cNvSpPr txBox="1">
            <a:spLocks noChangeArrowheads="1"/>
          </p:cNvSpPr>
          <p:nvPr/>
        </p:nvSpPr>
        <p:spPr bwMode="auto">
          <a:xfrm>
            <a:off x="4800600" y="4495800"/>
            <a:ext cx="922338" cy="466725"/>
          </a:xfrm>
          <a:prstGeom prst="rect">
            <a:avLst/>
          </a:prstGeom>
          <a:noFill/>
          <a:ln w="9525">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solidFill>
                  <a:srgbClr val="008000"/>
                </a:solidFill>
              </a:rPr>
              <a:t>LTRN</a:t>
            </a:r>
          </a:p>
        </p:txBody>
      </p:sp>
      <p:sp>
        <p:nvSpPr>
          <p:cNvPr id="6165" name="Line 21"/>
          <p:cNvSpPr>
            <a:spLocks noChangeShapeType="1"/>
          </p:cNvSpPr>
          <p:nvPr/>
        </p:nvSpPr>
        <p:spPr bwMode="auto">
          <a:xfrm>
            <a:off x="5257800" y="4191000"/>
            <a:ext cx="0" cy="30480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Line 22"/>
          <p:cNvSpPr>
            <a:spLocks noChangeShapeType="1"/>
          </p:cNvSpPr>
          <p:nvPr/>
        </p:nvSpPr>
        <p:spPr bwMode="auto">
          <a:xfrm flipV="1">
            <a:off x="3962400" y="4191000"/>
            <a:ext cx="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Text Box 23"/>
          <p:cNvSpPr txBox="1">
            <a:spLocks noChangeArrowheads="1"/>
          </p:cNvSpPr>
          <p:nvPr/>
        </p:nvSpPr>
        <p:spPr bwMode="auto">
          <a:xfrm>
            <a:off x="3352800" y="4495800"/>
            <a:ext cx="1284288" cy="466725"/>
          </a:xfrm>
          <a:prstGeom prst="rect">
            <a:avLst/>
          </a:prstGeom>
          <a:noFill/>
          <a:ln w="9525">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solidFill>
                  <a:srgbClr val="008000"/>
                </a:solidFill>
              </a:rPr>
              <a:t>N uptake</a:t>
            </a:r>
          </a:p>
        </p:txBody>
      </p:sp>
      <p:sp>
        <p:nvSpPr>
          <p:cNvPr id="6168" name="Line 24"/>
          <p:cNvSpPr>
            <a:spLocks noChangeShapeType="1"/>
          </p:cNvSpPr>
          <p:nvPr/>
        </p:nvSpPr>
        <p:spPr bwMode="auto">
          <a:xfrm>
            <a:off x="3962400" y="4953000"/>
            <a:ext cx="0" cy="30480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Text Box 25"/>
          <p:cNvSpPr txBox="1">
            <a:spLocks noChangeArrowheads="1"/>
          </p:cNvSpPr>
          <p:nvPr/>
        </p:nvSpPr>
        <p:spPr bwMode="auto">
          <a:xfrm>
            <a:off x="7391400" y="2133600"/>
            <a:ext cx="606425" cy="4667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Rh</a:t>
            </a:r>
          </a:p>
        </p:txBody>
      </p:sp>
      <p:sp>
        <p:nvSpPr>
          <p:cNvPr id="6170" name="Line 26"/>
          <p:cNvSpPr>
            <a:spLocks noChangeShapeType="1"/>
          </p:cNvSpPr>
          <p:nvPr/>
        </p:nvSpPr>
        <p:spPr bwMode="auto">
          <a:xfrm flipV="1">
            <a:off x="7696200" y="2590800"/>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1" name="Rectangle 27"/>
          <p:cNvSpPr>
            <a:spLocks noChangeArrowheads="1"/>
          </p:cNvSpPr>
          <p:nvPr/>
        </p:nvSpPr>
        <p:spPr bwMode="auto">
          <a:xfrm>
            <a:off x="762000" y="990600"/>
            <a:ext cx="7391400" cy="990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72" name="Text Box 28"/>
          <p:cNvSpPr txBox="1">
            <a:spLocks noChangeArrowheads="1"/>
          </p:cNvSpPr>
          <p:nvPr/>
        </p:nvSpPr>
        <p:spPr bwMode="auto">
          <a:xfrm>
            <a:off x="3276600" y="1371600"/>
            <a:ext cx="4724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Carbon</a:t>
            </a:r>
          </a:p>
        </p:txBody>
      </p:sp>
      <p:sp>
        <p:nvSpPr>
          <p:cNvPr id="6173" name="Text Box 29"/>
          <p:cNvSpPr txBox="1">
            <a:spLocks noChangeArrowheads="1"/>
          </p:cNvSpPr>
          <p:nvPr/>
        </p:nvSpPr>
        <p:spPr bwMode="auto">
          <a:xfrm>
            <a:off x="3581400" y="990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t>Atmosphere</a:t>
            </a:r>
          </a:p>
        </p:txBody>
      </p:sp>
      <p:sp>
        <p:nvSpPr>
          <p:cNvPr id="6174" name="Text Box 30"/>
          <p:cNvSpPr txBox="1">
            <a:spLocks noChangeArrowheads="1"/>
          </p:cNvSpPr>
          <p:nvPr/>
        </p:nvSpPr>
        <p:spPr bwMode="auto">
          <a:xfrm>
            <a:off x="990600" y="1371600"/>
            <a:ext cx="2133600" cy="4667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00FF"/>
                </a:solidFill>
              </a:rPr>
              <a:t>Water</a:t>
            </a:r>
          </a:p>
        </p:txBody>
      </p:sp>
      <p:sp>
        <p:nvSpPr>
          <p:cNvPr id="6175" name="Line 31"/>
          <p:cNvSpPr>
            <a:spLocks noChangeShapeType="1"/>
          </p:cNvSpPr>
          <p:nvPr/>
        </p:nvSpPr>
        <p:spPr bwMode="auto">
          <a:xfrm>
            <a:off x="37338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2"/>
          <p:cNvSpPr>
            <a:spLocks noChangeShapeType="1"/>
          </p:cNvSpPr>
          <p:nvPr/>
        </p:nvSpPr>
        <p:spPr bwMode="auto">
          <a:xfrm flipV="1">
            <a:off x="5029200" y="1828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7" name="Line 33"/>
          <p:cNvSpPr>
            <a:spLocks noChangeShapeType="1"/>
          </p:cNvSpPr>
          <p:nvPr/>
        </p:nvSpPr>
        <p:spPr bwMode="auto">
          <a:xfrm flipV="1">
            <a:off x="5562600" y="1828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8" name="Line 34"/>
          <p:cNvSpPr>
            <a:spLocks noChangeShapeType="1"/>
          </p:cNvSpPr>
          <p:nvPr/>
        </p:nvSpPr>
        <p:spPr bwMode="auto">
          <a:xfrm flipV="1">
            <a:off x="7696200" y="1828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9" name="Text Box 35"/>
          <p:cNvSpPr txBox="1">
            <a:spLocks noChangeArrowheads="1"/>
          </p:cNvSpPr>
          <p:nvPr/>
        </p:nvSpPr>
        <p:spPr bwMode="auto">
          <a:xfrm>
            <a:off x="1143000" y="5257800"/>
            <a:ext cx="2133600" cy="4667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00FF"/>
                </a:solidFill>
              </a:rPr>
              <a:t>Water</a:t>
            </a:r>
          </a:p>
        </p:txBody>
      </p:sp>
      <p:sp>
        <p:nvSpPr>
          <p:cNvPr id="6180" name="Line 36"/>
          <p:cNvSpPr>
            <a:spLocks noChangeShapeType="1"/>
          </p:cNvSpPr>
          <p:nvPr/>
        </p:nvSpPr>
        <p:spPr bwMode="auto">
          <a:xfrm>
            <a:off x="1219200" y="3657600"/>
            <a:ext cx="0" cy="1600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1" name="Line 37"/>
          <p:cNvSpPr>
            <a:spLocks noChangeShapeType="1"/>
          </p:cNvSpPr>
          <p:nvPr/>
        </p:nvSpPr>
        <p:spPr bwMode="auto">
          <a:xfrm>
            <a:off x="1219200" y="1828800"/>
            <a:ext cx="0" cy="13716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Text Box 38"/>
          <p:cNvSpPr txBox="1">
            <a:spLocks noChangeArrowheads="1"/>
          </p:cNvSpPr>
          <p:nvPr/>
        </p:nvSpPr>
        <p:spPr bwMode="auto">
          <a:xfrm>
            <a:off x="609600" y="3200400"/>
            <a:ext cx="1081088" cy="466725"/>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solidFill>
                  <a:srgbClr val="0000FF"/>
                </a:solidFill>
              </a:rPr>
              <a:t>Precip.</a:t>
            </a:r>
          </a:p>
        </p:txBody>
      </p:sp>
      <p:sp>
        <p:nvSpPr>
          <p:cNvPr id="6183" name="Line 39"/>
          <p:cNvSpPr>
            <a:spLocks noChangeShapeType="1"/>
          </p:cNvSpPr>
          <p:nvPr/>
        </p:nvSpPr>
        <p:spPr bwMode="auto">
          <a:xfrm flipV="1">
            <a:off x="1828800" y="1828800"/>
            <a:ext cx="0" cy="26670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4" name="Text Box 40"/>
          <p:cNvSpPr txBox="1">
            <a:spLocks noChangeArrowheads="1"/>
          </p:cNvSpPr>
          <p:nvPr/>
        </p:nvSpPr>
        <p:spPr bwMode="auto">
          <a:xfrm>
            <a:off x="1371600" y="4495800"/>
            <a:ext cx="1444625" cy="466725"/>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solidFill>
                  <a:srgbClr val="0000FF"/>
                </a:solidFill>
              </a:rPr>
              <a:t>Soil Evap.</a:t>
            </a:r>
          </a:p>
        </p:txBody>
      </p:sp>
      <p:sp>
        <p:nvSpPr>
          <p:cNvPr id="6185" name="Text Box 41"/>
          <p:cNvSpPr txBox="1">
            <a:spLocks noChangeArrowheads="1"/>
          </p:cNvSpPr>
          <p:nvPr/>
        </p:nvSpPr>
        <p:spPr bwMode="auto">
          <a:xfrm>
            <a:off x="2133600" y="2133600"/>
            <a:ext cx="1135063" cy="466725"/>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solidFill>
                  <a:srgbClr val="0000FF"/>
                </a:solidFill>
              </a:rPr>
              <a:t>Transp.</a:t>
            </a:r>
          </a:p>
        </p:txBody>
      </p:sp>
      <p:sp>
        <p:nvSpPr>
          <p:cNvPr id="6186" name="Line 42"/>
          <p:cNvSpPr>
            <a:spLocks noChangeShapeType="1"/>
          </p:cNvSpPr>
          <p:nvPr/>
        </p:nvSpPr>
        <p:spPr bwMode="auto">
          <a:xfrm>
            <a:off x="1828800" y="4953000"/>
            <a:ext cx="0" cy="304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Line 43"/>
          <p:cNvSpPr>
            <a:spLocks noChangeShapeType="1"/>
          </p:cNvSpPr>
          <p:nvPr/>
        </p:nvSpPr>
        <p:spPr bwMode="auto">
          <a:xfrm flipV="1">
            <a:off x="3048000" y="1828800"/>
            <a:ext cx="0" cy="304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88" name="Line 44"/>
          <p:cNvSpPr>
            <a:spLocks noChangeShapeType="1"/>
          </p:cNvSpPr>
          <p:nvPr/>
        </p:nvSpPr>
        <p:spPr bwMode="auto">
          <a:xfrm>
            <a:off x="3048000" y="2743200"/>
            <a:ext cx="0" cy="16002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Line 45"/>
          <p:cNvSpPr>
            <a:spLocks noChangeShapeType="1"/>
          </p:cNvSpPr>
          <p:nvPr/>
        </p:nvSpPr>
        <p:spPr bwMode="auto">
          <a:xfrm>
            <a:off x="3048000" y="4343400"/>
            <a:ext cx="0" cy="9144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0" name="Line 46"/>
          <p:cNvSpPr>
            <a:spLocks noChangeShapeType="1"/>
          </p:cNvSpPr>
          <p:nvPr/>
        </p:nvSpPr>
        <p:spPr bwMode="auto">
          <a:xfrm>
            <a:off x="3048000" y="2590800"/>
            <a:ext cx="0" cy="1524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47"/>
          <p:cNvSpPr>
            <a:spLocks noChangeShapeType="1"/>
          </p:cNvSpPr>
          <p:nvPr/>
        </p:nvSpPr>
        <p:spPr bwMode="auto">
          <a:xfrm flipH="1">
            <a:off x="457200" y="6477000"/>
            <a:ext cx="11430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2" name="Text Box 48"/>
          <p:cNvSpPr txBox="1">
            <a:spLocks noChangeArrowheads="1"/>
          </p:cNvSpPr>
          <p:nvPr/>
        </p:nvSpPr>
        <p:spPr bwMode="auto">
          <a:xfrm>
            <a:off x="1600200" y="6248400"/>
            <a:ext cx="1004888" cy="466725"/>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solidFill>
                  <a:srgbClr val="0000FF"/>
                </a:solidFill>
              </a:rPr>
              <a:t>Runoff</a:t>
            </a:r>
          </a:p>
        </p:txBody>
      </p:sp>
      <p:sp>
        <p:nvSpPr>
          <p:cNvPr id="6193" name="Line 49"/>
          <p:cNvSpPr>
            <a:spLocks noChangeShapeType="1"/>
          </p:cNvSpPr>
          <p:nvPr/>
        </p:nvSpPr>
        <p:spPr bwMode="auto">
          <a:xfrm>
            <a:off x="2133600" y="5715000"/>
            <a:ext cx="0" cy="5334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773430" y="228600"/>
            <a:ext cx="3409908"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TEM-Hydro Model</a:t>
            </a:r>
            <a:endParaRPr lang="en-US" sz="3200" dirty="0">
              <a:latin typeface="Times New Roman" pitchFamily="18" charset="0"/>
              <a:cs typeface="Times New Roman" pitchFamily="18" charset="0"/>
            </a:endParaRPr>
          </a:p>
        </p:txBody>
      </p:sp>
      <p:sp>
        <p:nvSpPr>
          <p:cNvPr id="3" name="TextBox 2"/>
          <p:cNvSpPr txBox="1"/>
          <p:nvPr/>
        </p:nvSpPr>
        <p:spPr>
          <a:xfrm>
            <a:off x="6294120" y="6327873"/>
            <a:ext cx="199259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Felzer</a:t>
            </a:r>
            <a:r>
              <a:rPr lang="en-US" sz="1400" dirty="0" smtClean="0">
                <a:latin typeface="Times New Roman" pitchFamily="18" charset="0"/>
                <a:cs typeface="Times New Roman" pitchFamily="18" charset="0"/>
              </a:rPr>
              <a:t> et al, 2009, 2011)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80692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218" y="619780"/>
            <a:ext cx="1917513"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Disturbance</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27218" y="1371600"/>
            <a:ext cx="7059946"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Cohort Approach</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Slash: input to soils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Residue: to atmosphere</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Product Pools (1, 10, 100 years): decomposition rates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19200" y="3200400"/>
            <a:ext cx="2327881"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Open Nitrogen</a:t>
            </a:r>
          </a:p>
        </p:txBody>
      </p:sp>
      <p:sp>
        <p:nvSpPr>
          <p:cNvPr id="5" name="TextBox 4"/>
          <p:cNvSpPr txBox="1"/>
          <p:nvPr/>
        </p:nvSpPr>
        <p:spPr>
          <a:xfrm>
            <a:off x="1238249" y="3886200"/>
            <a:ext cx="6477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Inputs: N fixation, N deposition, N fertilizer</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Outputs: Leaching of Dissolved Organic Nitrogen (DON) and Dissolved Inorganic Nitrogen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81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Inputs and Calibration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Climate (</a:t>
            </a:r>
            <a:r>
              <a:rPr lang="en-US" sz="2400" dirty="0">
                <a:latin typeface="Times New Roman" panose="02020603050405020304" pitchFamily="18" charset="0"/>
                <a:cs typeface="Times New Roman" panose="02020603050405020304" pitchFamily="18" charset="0"/>
              </a:rPr>
              <a:t>Cloud or Radiation, Temperature, Precipitation, ozone, carbon dioxide (global annual value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Vegetation Cohorts</a:t>
            </a:r>
          </a:p>
          <a:p>
            <a:r>
              <a:rPr lang="en-US" sz="2400" dirty="0" smtClean="0">
                <a:latin typeface="Times New Roman" panose="02020603050405020304" pitchFamily="18" charset="0"/>
                <a:cs typeface="Times New Roman" panose="02020603050405020304" pitchFamily="18" charset="0"/>
              </a:rPr>
              <a:t>Soil and Elevation (static)</a:t>
            </a:r>
          </a:p>
          <a:p>
            <a:r>
              <a:rPr lang="en-US" sz="2400" dirty="0" smtClean="0">
                <a:latin typeface="Times New Roman" panose="02020603050405020304" pitchFamily="18" charset="0"/>
                <a:cs typeface="Times New Roman" panose="02020603050405020304" pitchFamily="18" charset="0"/>
              </a:rPr>
              <a:t>Calibration of carbon and nitrogen parameters to target values of carbon and nitrogen stocks and fluxes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907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Climate Data</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85273453"/>
              </p:ext>
            </p:extLst>
          </p:nvPr>
        </p:nvGraphicFramePr>
        <p:xfrm>
          <a:off x="1524000" y="1397000"/>
          <a:ext cx="6096000" cy="2021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dirty="0" smtClean="0"/>
                        <a:t>Dataset</a:t>
                      </a:r>
                      <a:endParaRPr lang="en-US" dirty="0"/>
                    </a:p>
                  </a:txBody>
                  <a:tcPr/>
                </a:tc>
                <a:tc>
                  <a:txBody>
                    <a:bodyPr/>
                    <a:lstStyle/>
                    <a:p>
                      <a:r>
                        <a:rPr lang="en-US" dirty="0" smtClean="0"/>
                        <a:t>Spatial Res.</a:t>
                      </a:r>
                      <a:endParaRPr lang="en-US" dirty="0"/>
                    </a:p>
                  </a:txBody>
                  <a:tcPr/>
                </a:tc>
                <a:tc>
                  <a:txBody>
                    <a:bodyPr/>
                    <a:lstStyle/>
                    <a:p>
                      <a:r>
                        <a:rPr lang="en-US" dirty="0" smtClean="0"/>
                        <a:t>Temporal Res.</a:t>
                      </a:r>
                      <a:endParaRPr lang="en-US" dirty="0"/>
                    </a:p>
                  </a:txBody>
                  <a:tcPr/>
                </a:tc>
                <a:tc>
                  <a:txBody>
                    <a:bodyPr/>
                    <a:lstStyle/>
                    <a:p>
                      <a:r>
                        <a:rPr lang="en-US" dirty="0" smtClean="0"/>
                        <a:t>Time Period</a:t>
                      </a:r>
                      <a:endParaRPr lang="en-US" dirty="0"/>
                    </a:p>
                  </a:txBody>
                  <a:tcPr/>
                </a:tc>
                <a:tc>
                  <a:txBody>
                    <a:bodyPr/>
                    <a:lstStyle/>
                    <a:p>
                      <a:r>
                        <a:rPr lang="en-US" dirty="0" smtClean="0"/>
                        <a:t>Scenario</a:t>
                      </a:r>
                      <a:endParaRPr lang="en-US" dirty="0"/>
                    </a:p>
                  </a:txBody>
                  <a:tcPr/>
                </a:tc>
              </a:tr>
              <a:tr h="370840">
                <a:tc>
                  <a:txBody>
                    <a:bodyPr/>
                    <a:lstStyle/>
                    <a:p>
                      <a:r>
                        <a:rPr lang="en-US" dirty="0" smtClean="0"/>
                        <a:t>CRU</a:t>
                      </a:r>
                      <a:endParaRPr lang="en-US" dirty="0"/>
                    </a:p>
                  </a:txBody>
                  <a:tcPr/>
                </a:tc>
                <a:tc>
                  <a:txBody>
                    <a:bodyPr/>
                    <a:lstStyle/>
                    <a:p>
                      <a:r>
                        <a:rPr lang="en-US" dirty="0" smtClean="0"/>
                        <a:t>0.5</a:t>
                      </a:r>
                      <a:r>
                        <a:rPr lang="en-US" baseline="30000" dirty="0" smtClean="0"/>
                        <a:t>o</a:t>
                      </a:r>
                      <a:endParaRPr lang="en-US" baseline="30000" dirty="0"/>
                    </a:p>
                  </a:txBody>
                  <a:tcPr/>
                </a:tc>
                <a:tc>
                  <a:txBody>
                    <a:bodyPr/>
                    <a:lstStyle/>
                    <a:p>
                      <a:r>
                        <a:rPr lang="en-US" dirty="0" smtClean="0"/>
                        <a:t>Monthly</a:t>
                      </a:r>
                      <a:endParaRPr lang="en-US" dirty="0"/>
                    </a:p>
                  </a:txBody>
                  <a:tcPr/>
                </a:tc>
                <a:tc>
                  <a:txBody>
                    <a:bodyPr/>
                    <a:lstStyle/>
                    <a:p>
                      <a:r>
                        <a:rPr lang="en-US" dirty="0" smtClean="0"/>
                        <a:t>1901-2009</a:t>
                      </a:r>
                      <a:endParaRPr lang="en-US" dirty="0"/>
                    </a:p>
                  </a:txBody>
                  <a:tcPr/>
                </a:tc>
                <a:tc>
                  <a:txBody>
                    <a:bodyPr/>
                    <a:lstStyle/>
                    <a:p>
                      <a:r>
                        <a:rPr lang="en-US" dirty="0" smtClean="0"/>
                        <a:t>historical</a:t>
                      </a:r>
                      <a:endParaRPr lang="en-US" dirty="0"/>
                    </a:p>
                  </a:txBody>
                  <a:tcPr/>
                </a:tc>
              </a:tr>
              <a:tr h="370840">
                <a:tc>
                  <a:txBody>
                    <a:bodyPr/>
                    <a:lstStyle/>
                    <a:p>
                      <a:r>
                        <a:rPr lang="en-US" dirty="0" smtClean="0"/>
                        <a:t>PRISM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1/24</a:t>
                      </a:r>
                      <a:r>
                        <a:rPr lang="en-US" baseline="30000" dirty="0" smtClean="0"/>
                        <a:t>o</a:t>
                      </a:r>
                    </a:p>
                  </a:txBody>
                  <a:tcPr/>
                </a:tc>
                <a:tc>
                  <a:txBody>
                    <a:bodyPr/>
                    <a:lstStyle/>
                    <a:p>
                      <a:r>
                        <a:rPr lang="en-US" dirty="0" smtClean="0"/>
                        <a:t>Monthly</a:t>
                      </a:r>
                      <a:endParaRPr lang="en-US" dirty="0"/>
                    </a:p>
                  </a:txBody>
                  <a:tcPr/>
                </a:tc>
                <a:tc>
                  <a:txBody>
                    <a:bodyPr/>
                    <a:lstStyle/>
                    <a:p>
                      <a:r>
                        <a:rPr lang="en-US" dirty="0" smtClean="0"/>
                        <a:t>1890-2013</a:t>
                      </a:r>
                      <a:endParaRPr lang="en-US" dirty="0"/>
                    </a:p>
                  </a:txBody>
                  <a:tcPr/>
                </a:tc>
                <a:tc>
                  <a:txBody>
                    <a:bodyPr/>
                    <a:lstStyle/>
                    <a:p>
                      <a:r>
                        <a:rPr lang="en-US" dirty="0" smtClean="0"/>
                        <a:t>historical</a:t>
                      </a:r>
                      <a:endParaRPr lang="en-US" dirty="0"/>
                    </a:p>
                  </a:txBody>
                  <a:tcPr/>
                </a:tc>
              </a:tr>
              <a:tr h="370840">
                <a:tc>
                  <a:txBody>
                    <a:bodyPr/>
                    <a:lstStyle/>
                    <a:p>
                      <a:r>
                        <a:rPr lang="en-US" dirty="0" smtClean="0"/>
                        <a:t>CMIP3</a:t>
                      </a:r>
                    </a:p>
                    <a:p>
                      <a:r>
                        <a:rPr lang="en-US" dirty="0" smtClean="0"/>
                        <a:t>(Maurer)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a:t>
                      </a:r>
                      <a:r>
                        <a:rPr lang="en-US" baseline="30000" dirty="0" smtClean="0"/>
                        <a:t>o</a:t>
                      </a:r>
                    </a:p>
                  </a:txBody>
                  <a:tcPr/>
                </a:tc>
                <a:tc>
                  <a:txBody>
                    <a:bodyPr/>
                    <a:lstStyle/>
                    <a:p>
                      <a:r>
                        <a:rPr lang="en-US" dirty="0" smtClean="0"/>
                        <a:t>Monthly</a:t>
                      </a:r>
                      <a:endParaRPr lang="en-US" dirty="0"/>
                    </a:p>
                  </a:txBody>
                  <a:tcPr/>
                </a:tc>
                <a:tc>
                  <a:txBody>
                    <a:bodyPr/>
                    <a:lstStyle/>
                    <a:p>
                      <a:r>
                        <a:rPr lang="en-US" dirty="0" smtClean="0"/>
                        <a:t>1950-2099</a:t>
                      </a:r>
                      <a:endParaRPr lang="en-US" dirty="0"/>
                    </a:p>
                  </a:txBody>
                  <a:tcPr/>
                </a:tc>
                <a:tc>
                  <a:txBody>
                    <a:bodyPr/>
                    <a:lstStyle/>
                    <a:p>
                      <a:r>
                        <a:rPr lang="en-US" dirty="0" smtClean="0"/>
                        <a:t>A2, A1B, B1</a:t>
                      </a:r>
                      <a:endParaRPr lang="en-US" dirty="0"/>
                    </a:p>
                  </a:txBody>
                  <a:tcPr/>
                </a:tc>
              </a:tr>
            </a:tbl>
          </a:graphicData>
        </a:graphic>
      </p:graphicFrame>
    </p:spTree>
    <p:extLst>
      <p:ext uri="{BB962C8B-B14F-4D97-AF65-F5344CB8AC3E}">
        <p14:creationId xmlns:p14="http://schemas.microsoft.com/office/powerpoint/2010/main" val="2473576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4690" y="10511"/>
            <a:ext cx="8108309" cy="6542689"/>
            <a:chOff x="654691" y="10511"/>
            <a:chExt cx="6361038" cy="5433075"/>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47" r="4729" b="52181"/>
            <a:stretch/>
          </p:blipFill>
          <p:spPr bwMode="auto">
            <a:xfrm>
              <a:off x="654691" y="10511"/>
              <a:ext cx="4710932" cy="372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77" t="47596" r="50000" b="17943"/>
            <a:stretch/>
          </p:blipFill>
          <p:spPr bwMode="auto">
            <a:xfrm>
              <a:off x="4533595" y="2601616"/>
              <a:ext cx="2482134" cy="284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4804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200" dirty="0" err="1" smtClean="0">
                <a:latin typeface="Times New Roman" pitchFamily="18" charset="0"/>
                <a:cs typeface="Times New Roman" pitchFamily="18" charset="0"/>
              </a:rPr>
              <a:t>Hurtt</a:t>
            </a:r>
            <a:r>
              <a:rPr lang="en-US" sz="3200" dirty="0" smtClean="0">
                <a:latin typeface="Times New Roman" pitchFamily="18" charset="0"/>
                <a:cs typeface="Times New Roman" pitchFamily="18" charset="0"/>
              </a:rPr>
              <a:t> Dataset</a:t>
            </a:r>
            <a:endParaRPr lang="en-US" sz="32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9647" y="4114799"/>
            <a:ext cx="4919353" cy="27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762000"/>
            <a:ext cx="4953000" cy="323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838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Model Validation</a:t>
            </a:r>
            <a:br>
              <a:rPr lang="en-US" sz="3200" dirty="0">
                <a:latin typeface="Times New Roman" pitchFamily="18" charset="0"/>
                <a:cs typeface="Times New Roman" pitchFamily="18" charset="0"/>
              </a:rPr>
            </a:br>
            <a:endParaRPr lang="en-US" sz="3200" dirty="0"/>
          </a:p>
        </p:txBody>
      </p:sp>
      <p:sp>
        <p:nvSpPr>
          <p:cNvPr id="3" name="Content Placeholder 2"/>
          <p:cNvSpPr>
            <a:spLocks noGrp="1"/>
          </p:cNvSpPr>
          <p:nvPr>
            <p:ph idx="1"/>
          </p:nvPr>
        </p:nvSpPr>
        <p:spPr>
          <a:xfrm>
            <a:off x="457200" y="1066800"/>
            <a:ext cx="8229600" cy="5059363"/>
          </a:xfrm>
        </p:spPr>
        <p:txBody>
          <a:bodyPr>
            <a:normAutofit/>
          </a:bodyPr>
          <a:lstStyle/>
          <a:p>
            <a:r>
              <a:rPr lang="en-US" sz="2400" dirty="0" err="1" smtClean="0">
                <a:latin typeface="Times New Roman" pitchFamily="18" charset="0"/>
                <a:cs typeface="Times New Roman" pitchFamily="18" charset="0"/>
              </a:rPr>
              <a:t>Streamflow</a:t>
            </a:r>
            <a:r>
              <a:rPr lang="en-US" sz="2400" dirty="0" smtClean="0">
                <a:latin typeface="Times New Roman" pitchFamily="18" charset="0"/>
                <a:cs typeface="Times New Roman" pitchFamily="18" charset="0"/>
              </a:rPr>
              <a:t> at Watersheds</a:t>
            </a:r>
          </a:p>
          <a:p>
            <a:r>
              <a:rPr lang="en-US" sz="2400" dirty="0" smtClean="0">
                <a:latin typeface="Times New Roman" pitchFamily="18" charset="0"/>
                <a:cs typeface="Times New Roman" pitchFamily="18" charset="0"/>
              </a:rPr>
              <a:t>Eddy Covariance (</a:t>
            </a:r>
            <a:r>
              <a:rPr lang="en-US" sz="2400" dirty="0" err="1" smtClean="0">
                <a:latin typeface="Times New Roman" pitchFamily="18" charset="0"/>
                <a:cs typeface="Times New Roman" pitchFamily="18" charset="0"/>
              </a:rPr>
              <a:t>Ameriflux</a:t>
            </a:r>
            <a:r>
              <a:rPr lang="en-US" sz="2400" dirty="0" smtClean="0">
                <a:latin typeface="Times New Roman" pitchFamily="18" charset="0"/>
                <a:cs typeface="Times New Roman" pitchFamily="18" charset="0"/>
              </a:rPr>
              <a:t>) NEE (Net Ecosystem Exchange) and ET (Evapotranspiration)</a:t>
            </a:r>
          </a:p>
          <a:p>
            <a:r>
              <a:rPr lang="en-US" sz="2400" dirty="0" smtClean="0">
                <a:latin typeface="Times New Roman" pitchFamily="18" charset="0"/>
                <a:cs typeface="Times New Roman" pitchFamily="18" charset="0"/>
              </a:rPr>
              <a:t>Gridded Datasets combining Eddy Covariance and Remote Sensing (EC-MOD, </a:t>
            </a:r>
            <a:r>
              <a:rPr lang="en-US" sz="2400" dirty="0" err="1" smtClean="0">
                <a:latin typeface="Times New Roman" pitchFamily="18" charset="0"/>
                <a:cs typeface="Times New Roman" pitchFamily="18" charset="0"/>
              </a:rPr>
              <a:t>Fluxnet</a:t>
            </a:r>
            <a:r>
              <a:rPr lang="en-US" sz="2400" dirty="0" smtClean="0">
                <a:latin typeface="Times New Roman" pitchFamily="18" charset="0"/>
                <a:cs typeface="Times New Roman" pitchFamily="18" charset="0"/>
              </a:rPr>
              <a:t>-MTE)</a:t>
            </a:r>
          </a:p>
          <a:p>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085" y="3429000"/>
            <a:ext cx="3698240" cy="27736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450" y="3429000"/>
            <a:ext cx="3698240" cy="2773680"/>
          </a:xfrm>
          <a:prstGeom prst="rect">
            <a:avLst/>
          </a:prstGeom>
        </p:spPr>
      </p:pic>
    </p:spTree>
    <p:extLst>
      <p:ext uri="{BB962C8B-B14F-4D97-AF65-F5344CB8AC3E}">
        <p14:creationId xmlns:p14="http://schemas.microsoft.com/office/powerpoint/2010/main" val="2365504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9004928" cy="5215354"/>
          </a:xfrm>
          <a:prstGeom prst="rect">
            <a:avLst/>
          </a:prstGeom>
        </p:spPr>
      </p:pic>
      <p:sp>
        <p:nvSpPr>
          <p:cNvPr id="4" name="TextBox 3"/>
          <p:cNvSpPr txBox="1"/>
          <p:nvPr/>
        </p:nvSpPr>
        <p:spPr>
          <a:xfrm>
            <a:off x="609600" y="6248400"/>
            <a:ext cx="1802096" cy="338554"/>
          </a:xfrm>
          <a:prstGeom prst="rect">
            <a:avLst/>
          </a:prstGeom>
          <a:noFill/>
        </p:spPr>
        <p:txBody>
          <a:bodyPr wrap="none" rtlCol="0">
            <a:spAutoFit/>
          </a:bodyPr>
          <a:lstStyle/>
          <a:p>
            <a:r>
              <a:rPr lang="en-US" sz="1600" dirty="0" smtClean="0"/>
              <a:t>(</a:t>
            </a:r>
            <a:r>
              <a:rPr lang="en-US" sz="1600" dirty="0" err="1" smtClean="0"/>
              <a:t>Felzer</a:t>
            </a:r>
            <a:r>
              <a:rPr lang="en-US" sz="1600" dirty="0" smtClean="0"/>
              <a:t> et al., 2009)</a:t>
            </a:r>
            <a:endParaRPr lang="en-US" sz="1600" dirty="0"/>
          </a:p>
        </p:txBody>
      </p:sp>
      <p:sp>
        <p:nvSpPr>
          <p:cNvPr id="5" name="TextBox 4"/>
          <p:cNvSpPr txBox="1"/>
          <p:nvPr/>
        </p:nvSpPr>
        <p:spPr>
          <a:xfrm>
            <a:off x="838200" y="452735"/>
            <a:ext cx="2698175"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Eastern U.S. Forests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79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4800" y="304800"/>
            <a:ext cx="8686800" cy="6052229"/>
            <a:chOff x="304800" y="304800"/>
            <a:chExt cx="8686800" cy="6052229"/>
          </a:xfrm>
        </p:grpSpPr>
        <p:pic>
          <p:nvPicPr>
            <p:cNvPr id="3074" name="Picture 2" descr="C:\Users\Shree\Documents\LEHIGH\MANUSCRIPT\JGR-Biogeosciences\JGR Revision_October\Model Validation Figures\Willow Creek\Monthly NEP.png"/>
            <p:cNvPicPr>
              <a:picLocks noChangeAspect="1" noChangeArrowheads="1"/>
            </p:cNvPicPr>
            <p:nvPr/>
          </p:nvPicPr>
          <p:blipFill>
            <a:blip r:embed="rId3" cstate="print"/>
            <a:srcRect/>
            <a:stretch>
              <a:fillRect/>
            </a:stretch>
          </p:blipFill>
          <p:spPr bwMode="auto">
            <a:xfrm>
              <a:off x="304800" y="381001"/>
              <a:ext cx="4343400" cy="2895600"/>
            </a:xfrm>
            <a:prstGeom prst="rect">
              <a:avLst/>
            </a:prstGeom>
            <a:noFill/>
          </p:spPr>
        </p:pic>
        <p:pic>
          <p:nvPicPr>
            <p:cNvPr id="3075" name="Picture 3" descr="C:\Users\Shree\Documents\LEHIGH\MANUSCRIPT\JGR-Biogeosciences\JGR Revision_October\Model Validation Figures\Willow Creek\Monthly means ET.png"/>
            <p:cNvPicPr>
              <a:picLocks noChangeAspect="1" noChangeArrowheads="1"/>
            </p:cNvPicPr>
            <p:nvPr/>
          </p:nvPicPr>
          <p:blipFill>
            <a:blip r:embed="rId4" cstate="print"/>
            <a:srcRect/>
            <a:stretch>
              <a:fillRect/>
            </a:stretch>
          </p:blipFill>
          <p:spPr bwMode="auto">
            <a:xfrm>
              <a:off x="5029200" y="3429000"/>
              <a:ext cx="3883025" cy="2928029"/>
            </a:xfrm>
            <a:prstGeom prst="rect">
              <a:avLst/>
            </a:prstGeom>
            <a:noFill/>
          </p:spPr>
        </p:pic>
        <p:pic>
          <p:nvPicPr>
            <p:cNvPr id="3076" name="Picture 4" descr="C:\Users\Shree\Documents\LEHIGH\MANUSCRIPT\JGR-Biogeosciences\JGR Revision_October\Model Validation Figures\Willow Creek\Monthly ET.png"/>
            <p:cNvPicPr>
              <a:picLocks noChangeAspect="1" noChangeArrowheads="1"/>
            </p:cNvPicPr>
            <p:nvPr/>
          </p:nvPicPr>
          <p:blipFill>
            <a:blip r:embed="rId5" cstate="print"/>
            <a:srcRect/>
            <a:stretch>
              <a:fillRect/>
            </a:stretch>
          </p:blipFill>
          <p:spPr bwMode="auto">
            <a:xfrm>
              <a:off x="4876800" y="304800"/>
              <a:ext cx="4114800" cy="2989263"/>
            </a:xfrm>
            <a:prstGeom prst="rect">
              <a:avLst/>
            </a:prstGeom>
            <a:noFill/>
          </p:spPr>
        </p:pic>
        <p:pic>
          <p:nvPicPr>
            <p:cNvPr id="3077" name="Picture 5" descr="C:\Users\Shree\Documents\LEHIGH\MANUSCRIPT\JGR-Biogeosciences\JGR Revision_October\Model Validation Figures\Willow Creek\Monthly Means NEP.png"/>
            <p:cNvPicPr>
              <a:picLocks noChangeAspect="1" noChangeArrowheads="1"/>
            </p:cNvPicPr>
            <p:nvPr/>
          </p:nvPicPr>
          <p:blipFill>
            <a:blip r:embed="rId6" cstate="print"/>
            <a:srcRect/>
            <a:stretch>
              <a:fillRect/>
            </a:stretch>
          </p:blipFill>
          <p:spPr bwMode="auto">
            <a:xfrm>
              <a:off x="304800" y="3437070"/>
              <a:ext cx="4191000" cy="2911343"/>
            </a:xfrm>
            <a:prstGeom prst="rect">
              <a:avLst/>
            </a:prstGeom>
            <a:noFill/>
          </p:spPr>
        </p:pic>
        <p:pic>
          <p:nvPicPr>
            <p:cNvPr id="3078" name="Picture 6" descr="C:\Users\Shree\Documents\LEHIGH\MANUSCRIPT\JGR-Biogeosciences\JGR Revision_October\Model Validation Figures\Regression line.png"/>
            <p:cNvPicPr>
              <a:picLocks noChangeAspect="1" noChangeArrowheads="1"/>
            </p:cNvPicPr>
            <p:nvPr/>
          </p:nvPicPr>
          <p:blipFill>
            <a:blip r:embed="rId7" cstate="print"/>
            <a:srcRect/>
            <a:stretch>
              <a:fillRect/>
            </a:stretch>
          </p:blipFill>
          <p:spPr bwMode="auto">
            <a:xfrm>
              <a:off x="3124201" y="5358914"/>
              <a:ext cx="1447800" cy="495786"/>
            </a:xfrm>
            <a:prstGeom prst="rect">
              <a:avLst/>
            </a:prstGeom>
            <a:noFill/>
          </p:spPr>
        </p:pic>
        <p:pic>
          <p:nvPicPr>
            <p:cNvPr id="3079" name="Picture 7" descr="C:\Users\Shree\Documents\LEHIGH\MANUSCRIPT\JGR-Biogeosciences\JGR Revision_October\Model Validation Figures\Label_ObsvsSimul..png"/>
            <p:cNvPicPr>
              <a:picLocks noChangeAspect="1" noChangeArrowheads="1"/>
            </p:cNvPicPr>
            <p:nvPr/>
          </p:nvPicPr>
          <p:blipFill>
            <a:blip r:embed="rId8" cstate="print"/>
            <a:srcRect/>
            <a:stretch>
              <a:fillRect/>
            </a:stretch>
          </p:blipFill>
          <p:spPr bwMode="auto">
            <a:xfrm>
              <a:off x="3797301" y="3193606"/>
              <a:ext cx="1384300" cy="533843"/>
            </a:xfrm>
            <a:prstGeom prst="rect">
              <a:avLst/>
            </a:prstGeom>
            <a:noFill/>
          </p:spPr>
        </p:pic>
        <p:sp>
          <p:nvSpPr>
            <p:cNvPr id="9" name="TextBox 8"/>
            <p:cNvSpPr txBox="1"/>
            <p:nvPr/>
          </p:nvSpPr>
          <p:spPr>
            <a:xfrm>
              <a:off x="668934" y="667435"/>
              <a:ext cx="397866" cy="323165"/>
            </a:xfrm>
            <a:prstGeom prst="rect">
              <a:avLst/>
            </a:prstGeom>
            <a:noFill/>
          </p:spPr>
          <p:txBody>
            <a:bodyPr wrap="none" rtlCol="0">
              <a:spAutoFit/>
            </a:bodyPr>
            <a:lstStyle/>
            <a:p>
              <a:r>
                <a:rPr lang="en-US" sz="1500" b="1" dirty="0" smtClean="0"/>
                <a:t>(a)</a:t>
              </a:r>
              <a:endParaRPr lang="en-US" sz="1500" b="1" dirty="0"/>
            </a:p>
          </p:txBody>
        </p:sp>
        <p:sp>
          <p:nvSpPr>
            <p:cNvPr id="10" name="TextBox 9"/>
            <p:cNvSpPr txBox="1"/>
            <p:nvPr/>
          </p:nvSpPr>
          <p:spPr>
            <a:xfrm>
              <a:off x="5207981" y="644235"/>
              <a:ext cx="405880" cy="323165"/>
            </a:xfrm>
            <a:prstGeom prst="rect">
              <a:avLst/>
            </a:prstGeom>
            <a:noFill/>
          </p:spPr>
          <p:txBody>
            <a:bodyPr wrap="none" rtlCol="0">
              <a:spAutoFit/>
            </a:bodyPr>
            <a:lstStyle/>
            <a:p>
              <a:r>
                <a:rPr lang="en-US" sz="1500" b="1" dirty="0" smtClean="0"/>
                <a:t>(b)</a:t>
              </a:r>
              <a:endParaRPr lang="en-US" sz="1500" b="1" dirty="0"/>
            </a:p>
          </p:txBody>
        </p:sp>
        <p:sp>
          <p:nvSpPr>
            <p:cNvPr id="11" name="TextBox 10"/>
            <p:cNvSpPr txBox="1"/>
            <p:nvPr/>
          </p:nvSpPr>
          <p:spPr>
            <a:xfrm>
              <a:off x="644235" y="3733800"/>
              <a:ext cx="383438" cy="323165"/>
            </a:xfrm>
            <a:prstGeom prst="rect">
              <a:avLst/>
            </a:prstGeom>
            <a:noFill/>
          </p:spPr>
          <p:txBody>
            <a:bodyPr wrap="none" rtlCol="0">
              <a:spAutoFit/>
            </a:bodyPr>
            <a:lstStyle/>
            <a:p>
              <a:r>
                <a:rPr lang="en-US" sz="1500" b="1" dirty="0" smtClean="0"/>
                <a:t>(c)</a:t>
              </a:r>
              <a:endParaRPr lang="en-US" sz="1500" b="1" dirty="0"/>
            </a:p>
          </p:txBody>
        </p:sp>
        <p:sp>
          <p:nvSpPr>
            <p:cNvPr id="12" name="TextBox 11"/>
            <p:cNvSpPr txBox="1"/>
            <p:nvPr/>
          </p:nvSpPr>
          <p:spPr>
            <a:xfrm>
              <a:off x="5334000" y="3810000"/>
              <a:ext cx="405880" cy="323165"/>
            </a:xfrm>
            <a:prstGeom prst="rect">
              <a:avLst/>
            </a:prstGeom>
            <a:noFill/>
          </p:spPr>
          <p:txBody>
            <a:bodyPr wrap="none" rtlCol="0">
              <a:spAutoFit/>
            </a:bodyPr>
            <a:lstStyle/>
            <a:p>
              <a:r>
                <a:rPr lang="en-US" sz="1500" b="1" dirty="0" smtClean="0"/>
                <a:t>(d)</a:t>
              </a:r>
              <a:endParaRPr lang="en-US" sz="1500" b="1" dirty="0"/>
            </a:p>
          </p:txBody>
        </p:sp>
      </p:grpSp>
      <p:sp>
        <p:nvSpPr>
          <p:cNvPr id="2" name="TextBox 1"/>
          <p:cNvSpPr txBox="1"/>
          <p:nvPr/>
        </p:nvSpPr>
        <p:spPr>
          <a:xfrm>
            <a:off x="644235" y="182570"/>
            <a:ext cx="244624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Willow Creek, WI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619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41" b="47855"/>
          <a:stretch/>
        </p:blipFill>
        <p:spPr bwMode="auto">
          <a:xfrm>
            <a:off x="455761" y="917092"/>
            <a:ext cx="4276345" cy="280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414" b="50000"/>
          <a:stretch/>
        </p:blipFill>
        <p:spPr bwMode="auto">
          <a:xfrm>
            <a:off x="4732106" y="989051"/>
            <a:ext cx="4351895" cy="274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900" b="49126"/>
          <a:stretch/>
        </p:blipFill>
        <p:spPr bwMode="auto">
          <a:xfrm>
            <a:off x="2832975" y="3446719"/>
            <a:ext cx="4177425" cy="271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8960" y="5921319"/>
            <a:ext cx="3768980" cy="307777"/>
          </a:xfrm>
          <a:prstGeom prst="rect">
            <a:avLst/>
          </a:prstGeom>
          <a:noFill/>
        </p:spPr>
        <p:txBody>
          <a:bodyPr wrap="none" rtlCol="0">
            <a:spAutoFit/>
          </a:bodyPr>
          <a:lstStyle/>
          <a:p>
            <a:r>
              <a:rPr lang="en-US" sz="1400" dirty="0" err="1" smtClean="0">
                <a:solidFill>
                  <a:prstClr val="black"/>
                </a:solidFill>
                <a:latin typeface="Times New Roman" panose="02020603050405020304" pitchFamily="18" charset="0"/>
                <a:cs typeface="Times New Roman" panose="02020603050405020304" pitchFamily="18" charset="0"/>
              </a:rPr>
              <a:t>Felzer</a:t>
            </a:r>
            <a:r>
              <a:rPr lang="en-US" sz="1400" dirty="0" smtClean="0">
                <a:solidFill>
                  <a:prstClr val="black"/>
                </a:solidFill>
                <a:latin typeface="Times New Roman" panose="02020603050405020304" pitchFamily="18" charset="0"/>
                <a:cs typeface="Times New Roman" panose="02020603050405020304" pitchFamily="18" charset="0"/>
              </a:rPr>
              <a:t> and </a:t>
            </a:r>
            <a:r>
              <a:rPr lang="en-US" sz="1400" dirty="0" err="1" smtClean="0">
                <a:solidFill>
                  <a:prstClr val="black"/>
                </a:solidFill>
                <a:latin typeface="Times New Roman" panose="02020603050405020304" pitchFamily="18" charset="0"/>
                <a:cs typeface="Times New Roman" panose="02020603050405020304" pitchFamily="18" charset="0"/>
              </a:rPr>
              <a:t>Sahagian</a:t>
            </a:r>
            <a:r>
              <a:rPr lang="en-US" sz="1400" dirty="0" smtClean="0">
                <a:solidFill>
                  <a:prstClr val="black"/>
                </a:solidFill>
                <a:latin typeface="Times New Roman" panose="02020603050405020304" pitchFamily="18" charset="0"/>
                <a:cs typeface="Times New Roman" panose="02020603050405020304" pitchFamily="18" charset="0"/>
              </a:rPr>
              <a:t>, Climate Research, in review</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7312" y="457199"/>
            <a:ext cx="5135893" cy="461665"/>
          </a:xfrm>
          <a:prstGeom prst="rect">
            <a:avLst/>
          </a:prstGeom>
          <a:noFill/>
        </p:spPr>
        <p:txBody>
          <a:bodyPr wrap="non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Validation: without land use disturbance</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62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Outline of Talk</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Introduction: Environmental Stresses and Ecosystem Services</a:t>
            </a:r>
          </a:p>
          <a:p>
            <a:r>
              <a:rPr lang="en-US" sz="2400" dirty="0" smtClean="0">
                <a:latin typeface="Times New Roman" pitchFamily="18" charset="0"/>
                <a:cs typeface="Times New Roman" pitchFamily="18" charset="0"/>
              </a:rPr>
              <a:t>Description of Tools: Models and Data</a:t>
            </a:r>
          </a:p>
          <a:p>
            <a:r>
              <a:rPr lang="en-US" sz="2400" dirty="0" smtClean="0">
                <a:latin typeface="Times New Roman" pitchFamily="18" charset="0"/>
                <a:cs typeface="Times New Roman" pitchFamily="18" charset="0"/>
              </a:rPr>
              <a:t>Model Validation</a:t>
            </a:r>
          </a:p>
          <a:p>
            <a:r>
              <a:rPr lang="en-US" sz="2400" dirty="0" smtClean="0">
                <a:latin typeface="Times New Roman" pitchFamily="18" charset="0"/>
                <a:cs typeface="Times New Roman" pitchFamily="18" charset="0"/>
              </a:rPr>
              <a:t>Role of climate and land use change in PA</a:t>
            </a:r>
          </a:p>
          <a:p>
            <a:r>
              <a:rPr lang="en-US" sz="2400" dirty="0" smtClean="0">
                <a:latin typeface="Times New Roman" pitchFamily="18" charset="0"/>
                <a:cs typeface="Times New Roman" pitchFamily="18" charset="0"/>
              </a:rPr>
              <a:t>Future climate extremes and flooding in the Lehigh Valley</a:t>
            </a:r>
          </a:p>
          <a:p>
            <a:r>
              <a:rPr lang="en-US" sz="2400" dirty="0" smtClean="0">
                <a:latin typeface="Times New Roman" pitchFamily="18" charset="0"/>
                <a:cs typeface="Times New Roman" pitchFamily="18" charset="0"/>
              </a:rPr>
              <a:t>Historical Multiple Factorial Effects in the Mid-Atlantic</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92792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942" b="50898"/>
          <a:stretch/>
        </p:blipFill>
        <p:spPr bwMode="auto">
          <a:xfrm>
            <a:off x="228600" y="1685751"/>
            <a:ext cx="4953000" cy="302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421" b="50000"/>
          <a:stretch/>
        </p:blipFill>
        <p:spPr bwMode="auto">
          <a:xfrm>
            <a:off x="4239667" y="1752600"/>
            <a:ext cx="4751933" cy="299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685800"/>
            <a:ext cx="5058180"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Trend Comparison: </a:t>
            </a:r>
            <a:r>
              <a:rPr lang="en-US" sz="2400" dirty="0" err="1" smtClean="0">
                <a:latin typeface="Times New Roman" panose="02020603050405020304" pitchFamily="18" charset="0"/>
                <a:cs typeface="Times New Roman" panose="02020603050405020304" pitchFamily="18" charset="0"/>
              </a:rPr>
              <a:t>Evapotransporation</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24417" y="5012323"/>
            <a:ext cx="329930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Accounting for significant, 72% grids</a:t>
            </a:r>
            <a:endParaRPr lang="en-US"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65982" y="5012323"/>
            <a:ext cx="360226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Not accounting for significant, 60% grids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354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086" y="783031"/>
            <a:ext cx="3941657" cy="264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539" y="754856"/>
            <a:ext cx="3914596" cy="267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1045" y="3581399"/>
            <a:ext cx="3892677" cy="233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8960" y="5921319"/>
            <a:ext cx="3768980" cy="307777"/>
          </a:xfrm>
          <a:prstGeom prst="rect">
            <a:avLst/>
          </a:prstGeom>
          <a:noFill/>
        </p:spPr>
        <p:txBody>
          <a:bodyPr wrap="none" rtlCol="0">
            <a:spAutoFit/>
          </a:bodyPr>
          <a:lstStyle/>
          <a:p>
            <a:r>
              <a:rPr lang="en-US" sz="1400" dirty="0" err="1" smtClean="0">
                <a:solidFill>
                  <a:prstClr val="black"/>
                </a:solidFill>
                <a:latin typeface="Times New Roman" panose="02020603050405020304" pitchFamily="18" charset="0"/>
                <a:cs typeface="Times New Roman" panose="02020603050405020304" pitchFamily="18" charset="0"/>
              </a:rPr>
              <a:t>Felzer</a:t>
            </a:r>
            <a:r>
              <a:rPr lang="en-US" sz="1400" dirty="0" smtClean="0">
                <a:solidFill>
                  <a:prstClr val="black"/>
                </a:solidFill>
                <a:latin typeface="Times New Roman" panose="02020603050405020304" pitchFamily="18" charset="0"/>
                <a:cs typeface="Times New Roman" panose="02020603050405020304" pitchFamily="18" charset="0"/>
              </a:rPr>
              <a:t> and </a:t>
            </a:r>
            <a:r>
              <a:rPr lang="en-US" sz="1400" dirty="0" err="1" smtClean="0">
                <a:solidFill>
                  <a:prstClr val="black"/>
                </a:solidFill>
                <a:latin typeface="Times New Roman" panose="02020603050405020304" pitchFamily="18" charset="0"/>
                <a:cs typeface="Times New Roman" panose="02020603050405020304" pitchFamily="18" charset="0"/>
              </a:rPr>
              <a:t>Sahagian</a:t>
            </a:r>
            <a:r>
              <a:rPr lang="en-US" sz="1400" dirty="0" smtClean="0">
                <a:solidFill>
                  <a:prstClr val="black"/>
                </a:solidFill>
                <a:latin typeface="Times New Roman" panose="02020603050405020304" pitchFamily="18" charset="0"/>
                <a:cs typeface="Times New Roman" panose="02020603050405020304" pitchFamily="18" charset="0"/>
              </a:rPr>
              <a:t>, Climate Research, in review</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62000" y="123586"/>
            <a:ext cx="261199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Seasonal Validation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35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8850" t="8547" r="19743" b="51282"/>
          <a:stretch>
            <a:fillRect/>
          </a:stretch>
        </p:blipFill>
        <p:spPr bwMode="auto">
          <a:xfrm>
            <a:off x="4419599" y="609600"/>
            <a:ext cx="4308582" cy="2133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7640" t="47009" r="53631" b="17094"/>
          <a:stretch>
            <a:fillRect/>
          </a:stretch>
        </p:blipFill>
        <p:spPr bwMode="auto">
          <a:xfrm>
            <a:off x="4592690" y="3058634"/>
            <a:ext cx="1981200" cy="26003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0060" t="11538" r="18533" b="51710"/>
          <a:stretch>
            <a:fillRect/>
          </a:stretch>
        </p:blipFill>
        <p:spPr bwMode="auto">
          <a:xfrm>
            <a:off x="537483" y="762000"/>
            <a:ext cx="4246157" cy="19812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l="8850" t="10256" r="19743" b="52137"/>
          <a:stretch>
            <a:fillRect/>
          </a:stretch>
        </p:blipFill>
        <p:spPr bwMode="auto">
          <a:xfrm>
            <a:off x="511779" y="3048001"/>
            <a:ext cx="4136421" cy="2095292"/>
          </a:xfrm>
          <a:prstGeom prst="rect">
            <a:avLst/>
          </a:prstGeom>
          <a:noFill/>
          <a:ln w="9525">
            <a:noFill/>
            <a:miter lim="800000"/>
            <a:headEnd/>
            <a:tailEnd/>
          </a:ln>
        </p:spPr>
      </p:pic>
      <p:sp>
        <p:nvSpPr>
          <p:cNvPr id="2" name="Rectangle 1"/>
          <p:cNvSpPr/>
          <p:nvPr/>
        </p:nvSpPr>
        <p:spPr>
          <a:xfrm>
            <a:off x="609600" y="6096000"/>
            <a:ext cx="1975028" cy="369332"/>
          </a:xfrm>
          <a:prstGeom prst="rect">
            <a:avLst/>
          </a:prstGeom>
        </p:spPr>
        <p:txBody>
          <a:bodyPr wrap="none">
            <a:spAutoFit/>
          </a:bodyPr>
          <a:lstStyle/>
          <a:p>
            <a:r>
              <a:rPr lang="en-US" dirty="0" smtClean="0"/>
              <a:t>(</a:t>
            </a:r>
            <a:r>
              <a:rPr lang="en-US" dirty="0" err="1" smtClean="0"/>
              <a:t>Felzer</a:t>
            </a:r>
            <a:r>
              <a:rPr lang="en-US" dirty="0" smtClean="0"/>
              <a:t> et al., 2012)</a:t>
            </a:r>
            <a:endParaRPr lang="en-US" dirty="0"/>
          </a:p>
        </p:txBody>
      </p:sp>
      <p:sp>
        <p:nvSpPr>
          <p:cNvPr id="3" name="TextBox 2"/>
          <p:cNvSpPr txBox="1"/>
          <p:nvPr/>
        </p:nvSpPr>
        <p:spPr>
          <a:xfrm>
            <a:off x="731874" y="270393"/>
            <a:ext cx="1328825"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PA Study</a:t>
            </a:r>
            <a:endParaRPr lang="en-US"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5831" y="2980846"/>
            <a:ext cx="22923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6464" y="4661895"/>
            <a:ext cx="2281717" cy="13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509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5736" y="6205954"/>
            <a:ext cx="1708994"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Note: Future is A2</a:t>
            </a:r>
            <a:endParaRPr lang="en-US"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20114"/>
            <a:ext cx="4259863"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730" y="914400"/>
            <a:ext cx="39147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33655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825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Rodale-based Dairy Farm Parameterization</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4401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6019800"/>
            <a:ext cx="2685351" cy="369332"/>
          </a:xfrm>
          <a:prstGeom prst="rect">
            <a:avLst/>
          </a:prstGeom>
          <a:noFill/>
        </p:spPr>
        <p:txBody>
          <a:bodyPr wrap="none" rtlCol="0">
            <a:spAutoFit/>
          </a:bodyPr>
          <a:lstStyle/>
          <a:p>
            <a:r>
              <a:rPr lang="en-US" dirty="0" smtClean="0">
                <a:latin typeface="Times New Roman" pitchFamily="18" charset="0"/>
                <a:cs typeface="Times New Roman" pitchFamily="18" charset="0"/>
              </a:rPr>
              <a:t>(Jiang and Zhang, in prep.)</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68090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4" name="Group 43"/>
          <p:cNvGrpSpPr/>
          <p:nvPr/>
        </p:nvGrpSpPr>
        <p:grpSpPr>
          <a:xfrm>
            <a:off x="-258366" y="-102"/>
            <a:ext cx="9715568" cy="7000900"/>
            <a:chOff x="-285784" y="0"/>
            <a:chExt cx="9715568" cy="7000900"/>
          </a:xfrm>
        </p:grpSpPr>
        <p:grpSp>
          <p:nvGrpSpPr>
            <p:cNvPr id="45" name="Group 44"/>
            <p:cNvGrpSpPr/>
            <p:nvPr/>
          </p:nvGrpSpPr>
          <p:grpSpPr>
            <a:xfrm>
              <a:off x="-285784" y="0"/>
              <a:ext cx="9715568" cy="7000900"/>
              <a:chOff x="-285784" y="0"/>
              <a:chExt cx="9715568" cy="7000900"/>
            </a:xfrm>
          </p:grpSpPr>
          <p:grpSp>
            <p:nvGrpSpPr>
              <p:cNvPr id="47" name="Group 46"/>
              <p:cNvGrpSpPr/>
              <p:nvPr/>
            </p:nvGrpSpPr>
            <p:grpSpPr>
              <a:xfrm>
                <a:off x="-285784" y="0"/>
                <a:ext cx="9715568" cy="7000900"/>
                <a:chOff x="304800" y="-76200"/>
                <a:chExt cx="8393700" cy="6324600"/>
              </a:xfrm>
            </p:grpSpPr>
            <p:sp>
              <p:nvSpPr>
                <p:cNvPr id="63" name="Rectangle 3"/>
                <p:cNvSpPr/>
                <p:nvPr/>
              </p:nvSpPr>
              <p:spPr>
                <a:xfrm>
                  <a:off x="457200" y="-76200"/>
                  <a:ext cx="81534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pic>
              <p:nvPicPr>
                <p:cNvPr id="6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325236"/>
                  <a:ext cx="1321338" cy="1114731"/>
                </a:xfrm>
                <a:prstGeom prst="rect">
                  <a:avLst/>
                </a:prstGeom>
              </p:spPr>
            </p:pic>
            <p:pic>
              <p:nvPicPr>
                <p:cNvPr id="65"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989607"/>
                  <a:ext cx="1321338" cy="1450365"/>
                </a:xfrm>
                <a:prstGeom prst="rect">
                  <a:avLst/>
                </a:prstGeom>
              </p:spPr>
            </p:pic>
            <p:pic>
              <p:nvPicPr>
                <p:cNvPr id="66"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738" y="3345601"/>
                  <a:ext cx="1752600" cy="1240604"/>
                </a:xfrm>
                <a:prstGeom prst="rect">
                  <a:avLst/>
                </a:prstGeom>
              </p:spPr>
            </p:pic>
            <p:pic>
              <p:nvPicPr>
                <p:cNvPr id="6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989607"/>
                  <a:ext cx="1321338" cy="1450363"/>
                </a:xfrm>
                <a:prstGeom prst="rect">
                  <a:avLst/>
                </a:prstGeom>
              </p:spPr>
            </p:pic>
            <p:pic>
              <p:nvPicPr>
                <p:cNvPr id="68"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3231" y="3768040"/>
                  <a:ext cx="1321338" cy="1671931"/>
                </a:xfrm>
                <a:prstGeom prst="rect">
                  <a:avLst/>
                </a:prstGeom>
              </p:spPr>
            </p:pic>
            <p:sp>
              <p:nvSpPr>
                <p:cNvPr id="69" name="Rectangle 11"/>
                <p:cNvSpPr/>
                <p:nvPr/>
              </p:nvSpPr>
              <p:spPr>
                <a:xfrm>
                  <a:off x="457200" y="5439972"/>
                  <a:ext cx="8153400" cy="80842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162" y="4352956"/>
                  <a:ext cx="1321338" cy="1114731"/>
                </a:xfrm>
                <a:prstGeom prst="rect">
                  <a:avLst/>
                </a:prstGeom>
              </p:spPr>
            </p:pic>
            <p:pic>
              <p:nvPicPr>
                <p:cNvPr id="71"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989607"/>
                  <a:ext cx="1321338" cy="1450362"/>
                </a:xfrm>
                <a:prstGeom prst="rect">
                  <a:avLst/>
                </a:prstGeom>
              </p:spPr>
            </p:pic>
            <p:pic>
              <p:nvPicPr>
                <p:cNvPr id="72"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325238"/>
                  <a:ext cx="1321338" cy="1114731"/>
                </a:xfrm>
                <a:prstGeom prst="rect">
                  <a:avLst/>
                </a:prstGeom>
              </p:spPr>
            </p:pic>
            <p:pic>
              <p:nvPicPr>
                <p:cNvPr id="7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989608"/>
                  <a:ext cx="1321338" cy="1450361"/>
                </a:xfrm>
                <a:prstGeom prst="rect">
                  <a:avLst/>
                </a:prstGeom>
              </p:spPr>
            </p:pic>
          </p:grpSp>
          <p:pic>
            <p:nvPicPr>
              <p:cNvPr id="49"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594" y="915379"/>
                <a:ext cx="1247187" cy="1060109"/>
              </a:xfrm>
              <a:prstGeom prst="rect">
                <a:avLst/>
              </a:prstGeom>
            </p:spPr>
          </p:pic>
          <p:pic>
            <p:nvPicPr>
              <p:cNvPr id="5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2982" y="981087"/>
                <a:ext cx="1211018" cy="928694"/>
              </a:xfrm>
              <a:prstGeom prst="rect">
                <a:avLst/>
              </a:prstGeom>
            </p:spPr>
          </p:pic>
          <p:pic>
            <p:nvPicPr>
              <p:cNvPr id="54"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8335" y="1588310"/>
                <a:ext cx="838397" cy="642942"/>
              </a:xfrm>
              <a:prstGeom prst="rect">
                <a:avLst/>
              </a:prstGeom>
            </p:spPr>
          </p:pic>
          <p:sp>
            <p:nvSpPr>
              <p:cNvPr id="60" name="Up Arrow 23"/>
              <p:cNvSpPr/>
              <p:nvPr/>
            </p:nvSpPr>
            <p:spPr>
              <a:xfrm flipV="1">
                <a:off x="1068980" y="2098606"/>
                <a:ext cx="511667" cy="2928958"/>
              </a:xfrm>
              <a:prstGeom prst="up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Up Arrow 17"/>
              <p:cNvSpPr/>
              <p:nvPr/>
            </p:nvSpPr>
            <p:spPr>
              <a:xfrm>
                <a:off x="6381511" y="2436229"/>
                <a:ext cx="432069" cy="2867068"/>
              </a:xfrm>
              <a:prstGeom prst="up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62" name="Up Arrow 17"/>
              <p:cNvSpPr/>
              <p:nvPr/>
            </p:nvSpPr>
            <p:spPr>
              <a:xfrm>
                <a:off x="7734321" y="2357430"/>
                <a:ext cx="432069" cy="3586170"/>
              </a:xfrm>
              <a:prstGeom prst="up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4379" y="3365254"/>
                <a:ext cx="2520870" cy="646331"/>
              </a:xfrm>
              <a:prstGeom prst="rect">
                <a:avLst/>
              </a:prstGeom>
              <a:solidFill>
                <a:schemeClr val="accent6">
                  <a:lumMod val="60000"/>
                  <a:lumOff val="40000"/>
                </a:schemeClr>
              </a:solidFill>
              <a:ln>
                <a:solidFill>
                  <a:schemeClr val="tx1"/>
                </a:solidFill>
              </a:ln>
            </p:spPr>
            <p:txBody>
              <a:bodyPr wrap="square" rtlCol="0">
                <a:spAutoFit/>
              </a:bodyPr>
              <a:lstStyle/>
              <a:p>
                <a:r>
                  <a:rPr lang="en-US" b="1" dirty="0" smtClean="0">
                    <a:latin typeface="Calibri" panose="020F0502020204030204" pitchFamily="34" charset="0"/>
                    <a:ea typeface="Batang" pitchFamily="18" charset="-127"/>
                    <a:cs typeface="Arial Unicode MS" pitchFamily="34" charset="-122"/>
                  </a:rPr>
                  <a:t>GPP: 1020 g C yr</a:t>
                </a:r>
                <a:r>
                  <a:rPr lang="en-US" b="1" baseline="30000" dirty="0" smtClean="0">
                    <a:latin typeface="Calibri" panose="020F0502020204030204" pitchFamily="34" charset="0"/>
                    <a:ea typeface="Batang" pitchFamily="18" charset="-127"/>
                    <a:cs typeface="Arial Unicode MS" pitchFamily="34" charset="-122"/>
                  </a:rPr>
                  <a:t>-1</a:t>
                </a:r>
                <a:r>
                  <a:rPr lang="en-US" b="1" dirty="0" smtClean="0">
                    <a:latin typeface="Calibri" panose="020F0502020204030204" pitchFamily="34" charset="0"/>
                    <a:ea typeface="Batang" pitchFamily="18" charset="-127"/>
                    <a:cs typeface="Arial Unicode MS" pitchFamily="34" charset="-122"/>
                  </a:rPr>
                  <a:t> </a:t>
                </a:r>
                <a:r>
                  <a:rPr lang="en-US" b="1" dirty="0" smtClean="0">
                    <a:latin typeface="Calibri" panose="020F0502020204030204" pitchFamily="34" charset="0"/>
                    <a:ea typeface="Batang" pitchFamily="18" charset="-127"/>
                  </a:rPr>
                  <a:t>m</a:t>
                </a:r>
                <a:r>
                  <a:rPr lang="en-US" b="1" baseline="30000" dirty="0" smtClean="0">
                    <a:latin typeface="Calibri" panose="020F0502020204030204" pitchFamily="34" charset="0"/>
                    <a:ea typeface="Batang" pitchFamily="18" charset="-127"/>
                  </a:rPr>
                  <a:t>-2</a:t>
                </a:r>
                <a:r>
                  <a:rPr lang="en-US" b="1" dirty="0" smtClean="0">
                    <a:latin typeface="Calibri" panose="020F0502020204030204" pitchFamily="34" charset="0"/>
                    <a:ea typeface="Batang" pitchFamily="18" charset="-127"/>
                    <a:cs typeface="Arial Unicode MS" pitchFamily="34" charset="-122"/>
                  </a:rPr>
                  <a:t> </a:t>
                </a:r>
                <a:endParaRPr lang="en-US" b="1" dirty="0">
                  <a:latin typeface="Calibri" panose="020F0502020204030204" pitchFamily="34" charset="0"/>
                  <a:ea typeface="Batang" pitchFamily="18" charset="-127"/>
                  <a:cs typeface="Arial Unicode MS" pitchFamily="34" charset="-122"/>
                </a:endParaRPr>
              </a:p>
              <a:p>
                <a:r>
                  <a:rPr lang="en-US" b="1" dirty="0" smtClean="0">
                    <a:latin typeface="Calibri" panose="020F0502020204030204" pitchFamily="34" charset="0"/>
                    <a:ea typeface="Batang" pitchFamily="18" charset="-127"/>
                    <a:cs typeface="Arial Unicode MS" pitchFamily="34" charset="-122"/>
                  </a:rPr>
                  <a:t>NPP: 466 g C yr</a:t>
                </a:r>
                <a:r>
                  <a:rPr lang="en-US" b="1" baseline="30000" dirty="0" smtClean="0">
                    <a:latin typeface="Calibri" panose="020F0502020204030204" pitchFamily="34" charset="0"/>
                    <a:ea typeface="Batang" pitchFamily="18" charset="-127"/>
                    <a:cs typeface="Arial Unicode MS" pitchFamily="34" charset="-122"/>
                  </a:rPr>
                  <a:t>-1</a:t>
                </a:r>
                <a:r>
                  <a:rPr lang="en-US" b="1" dirty="0" smtClean="0">
                    <a:latin typeface="Calibri" panose="020F0502020204030204" pitchFamily="34" charset="0"/>
                    <a:ea typeface="Batang" pitchFamily="18" charset="-127"/>
                    <a:cs typeface="Arial Unicode MS" pitchFamily="34" charset="-122"/>
                  </a:rPr>
                  <a:t> </a:t>
                </a:r>
                <a:r>
                  <a:rPr lang="en-US" b="1" dirty="0">
                    <a:latin typeface="Calibri" panose="020F0502020204030204" pitchFamily="34" charset="0"/>
                    <a:ea typeface="Batang" pitchFamily="18" charset="-127"/>
                  </a:rPr>
                  <a:t>m</a:t>
                </a:r>
                <a:r>
                  <a:rPr lang="en-US" b="1" baseline="30000" dirty="0">
                    <a:latin typeface="Calibri" panose="020F0502020204030204" pitchFamily="34" charset="0"/>
                    <a:ea typeface="Batang" pitchFamily="18" charset="-127"/>
                  </a:rPr>
                  <a:t>-2</a:t>
                </a:r>
                <a:endParaRPr lang="zh-CN" altLang="en-US" b="1" dirty="0">
                  <a:latin typeface="Calibri" panose="020F0502020204030204" pitchFamily="34" charset="0"/>
                  <a:ea typeface="Batang" pitchFamily="18" charset="-127"/>
                  <a:cs typeface="Arial Unicode MS" pitchFamily="34" charset="-122"/>
                </a:endParaRPr>
              </a:p>
            </p:txBody>
          </p:sp>
          <p:sp>
            <p:nvSpPr>
              <p:cNvPr id="58" name="TextBox 57"/>
              <p:cNvSpPr txBox="1"/>
              <p:nvPr/>
            </p:nvSpPr>
            <p:spPr>
              <a:xfrm>
                <a:off x="6254297" y="3255242"/>
                <a:ext cx="2150324" cy="646331"/>
              </a:xfrm>
              <a:prstGeom prst="rect">
                <a:avLst/>
              </a:prstGeom>
              <a:solidFill>
                <a:schemeClr val="accent6">
                  <a:lumMod val="60000"/>
                  <a:lumOff val="40000"/>
                </a:schemeClr>
              </a:solidFill>
              <a:ln>
                <a:solidFill>
                  <a:schemeClr val="tx1"/>
                </a:solidFill>
              </a:ln>
            </p:spPr>
            <p:txBody>
              <a:bodyPr wrap="square" rtlCol="0">
                <a:spAutoFit/>
              </a:bodyPr>
              <a:lstStyle/>
              <a:p>
                <a:r>
                  <a:rPr lang="en-US" b="1" dirty="0" smtClean="0">
                    <a:latin typeface="Calibri" panose="020F0502020204030204" pitchFamily="34" charset="0"/>
                    <a:ea typeface="Batang" pitchFamily="18" charset="-127"/>
                  </a:rPr>
                  <a:t>Ra: 554 g C yr</a:t>
                </a:r>
                <a:r>
                  <a:rPr lang="en-US" b="1" baseline="30000" dirty="0" smtClean="0">
                    <a:latin typeface="Calibri" panose="020F0502020204030204" pitchFamily="34" charset="0"/>
                    <a:ea typeface="Batang" pitchFamily="18" charset="-127"/>
                  </a:rPr>
                  <a:t>-1</a:t>
                </a:r>
                <a:r>
                  <a:rPr lang="en-US" b="1" dirty="0" smtClean="0">
                    <a:latin typeface="Calibri" panose="020F0502020204030204" pitchFamily="34" charset="0"/>
                    <a:ea typeface="Batang" pitchFamily="18" charset="-127"/>
                  </a:rPr>
                  <a:t> m</a:t>
                </a:r>
                <a:r>
                  <a:rPr lang="en-US" b="1" baseline="30000" dirty="0" smtClean="0">
                    <a:latin typeface="Calibri" panose="020F0502020204030204" pitchFamily="34" charset="0"/>
                    <a:ea typeface="Batang" pitchFamily="18" charset="-127"/>
                  </a:rPr>
                  <a:t>-2</a:t>
                </a:r>
                <a:r>
                  <a:rPr lang="en-US" b="1" dirty="0" smtClean="0">
                    <a:latin typeface="Calibri" panose="020F0502020204030204" pitchFamily="34" charset="0"/>
                    <a:ea typeface="Batang" pitchFamily="18" charset="-127"/>
                  </a:rPr>
                  <a:t> </a:t>
                </a:r>
              </a:p>
              <a:p>
                <a:r>
                  <a:rPr lang="en-US" b="1" dirty="0" smtClean="0">
                    <a:latin typeface="Calibri" panose="020F0502020204030204" pitchFamily="34" charset="0"/>
                    <a:ea typeface="Batang" pitchFamily="18" charset="-127"/>
                  </a:rPr>
                  <a:t>Rh: 1685 g C yr</a:t>
                </a:r>
                <a:r>
                  <a:rPr lang="en-US" b="1" baseline="30000" dirty="0" smtClean="0">
                    <a:latin typeface="Calibri" panose="020F0502020204030204" pitchFamily="34" charset="0"/>
                    <a:ea typeface="Batang" pitchFamily="18" charset="-127"/>
                  </a:rPr>
                  <a:t>-1</a:t>
                </a:r>
                <a:r>
                  <a:rPr lang="en-US" b="1" dirty="0" smtClean="0">
                    <a:latin typeface="Calibri" panose="020F0502020204030204" pitchFamily="34" charset="0"/>
                    <a:ea typeface="Batang" pitchFamily="18" charset="-127"/>
                  </a:rPr>
                  <a:t> </a:t>
                </a:r>
                <a:r>
                  <a:rPr lang="en-US" b="1" dirty="0">
                    <a:latin typeface="Calibri" panose="020F0502020204030204" pitchFamily="34" charset="0"/>
                    <a:ea typeface="Batang" pitchFamily="18" charset="-127"/>
                  </a:rPr>
                  <a:t>m</a:t>
                </a:r>
                <a:r>
                  <a:rPr lang="en-US" b="1" baseline="30000" dirty="0">
                    <a:latin typeface="Calibri" panose="020F0502020204030204" pitchFamily="34" charset="0"/>
                    <a:ea typeface="Batang" pitchFamily="18" charset="-127"/>
                  </a:rPr>
                  <a:t>-2</a:t>
                </a:r>
                <a:endParaRPr lang="zh-CN" altLang="en-US" b="1" dirty="0">
                  <a:latin typeface="Calibri" panose="020F0502020204030204" pitchFamily="34" charset="0"/>
                  <a:ea typeface="Batang" pitchFamily="18" charset="-127"/>
                </a:endParaRPr>
              </a:p>
            </p:txBody>
          </p:sp>
        </p:grpSp>
        <p:sp>
          <p:nvSpPr>
            <p:cNvPr id="46" name="矩形 57"/>
            <p:cNvSpPr/>
            <p:nvPr/>
          </p:nvSpPr>
          <p:spPr>
            <a:xfrm>
              <a:off x="-214346" y="6072206"/>
              <a:ext cx="9572692" cy="785794"/>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Available N: 3.3 </a:t>
              </a:r>
              <a:r>
                <a:rPr lang="en-US" b="1" dirty="0">
                  <a:solidFill>
                    <a:schemeClr val="tx1"/>
                  </a:solidFill>
                  <a:latin typeface="Calibri" panose="020F0502020204030204" pitchFamily="34" charset="0"/>
                </a:rPr>
                <a:t>g </a:t>
              </a:r>
              <a:r>
                <a:rPr lang="en-US" b="1" dirty="0" smtClean="0">
                  <a:solidFill>
                    <a:schemeClr val="tx1"/>
                  </a:solidFill>
                  <a:latin typeface="Calibri" panose="020F0502020204030204" pitchFamily="34" charset="0"/>
                </a:rPr>
                <a:t>N m</a:t>
              </a:r>
              <a:r>
                <a:rPr lang="en-US" b="1" baseline="30000" dirty="0" smtClean="0">
                  <a:solidFill>
                    <a:schemeClr val="tx1"/>
                  </a:solidFill>
                  <a:latin typeface="Calibri" panose="020F0502020204030204" pitchFamily="34" charset="0"/>
                </a:rPr>
                <a:t>-2</a:t>
              </a:r>
              <a:r>
                <a:rPr lang="en-US" b="1" dirty="0">
                  <a:solidFill>
                    <a:schemeClr val="tx1"/>
                  </a:solidFill>
                </a:rPr>
                <a:t> </a:t>
              </a:r>
              <a:r>
                <a:rPr lang="en-US" b="1" dirty="0" smtClean="0">
                  <a:solidFill>
                    <a:schemeClr val="tx1"/>
                  </a:solidFill>
                </a:rPr>
                <a:t>     </a:t>
              </a:r>
              <a:r>
                <a:rPr lang="en-US" altLang="zh-CN" b="1" dirty="0" smtClean="0">
                  <a:solidFill>
                    <a:schemeClr val="tx1"/>
                  </a:solidFill>
                </a:rPr>
                <a:t>Soil C:  2559 </a:t>
              </a:r>
              <a:r>
                <a:rPr lang="en-US" b="1" dirty="0" smtClean="0">
                  <a:solidFill>
                    <a:schemeClr val="tx1"/>
                  </a:solidFill>
                  <a:latin typeface="Calibri" panose="020F0502020204030204" pitchFamily="34" charset="0"/>
                </a:rPr>
                <a:t>g </a:t>
              </a:r>
              <a:r>
                <a:rPr lang="en-US" b="1" dirty="0">
                  <a:solidFill>
                    <a:schemeClr val="tx1"/>
                  </a:solidFill>
                  <a:latin typeface="Calibri" panose="020F0502020204030204" pitchFamily="34" charset="0"/>
                </a:rPr>
                <a:t>C </a:t>
              </a:r>
              <a:r>
                <a:rPr lang="en-US" b="1" dirty="0" smtClean="0">
                  <a:solidFill>
                    <a:schemeClr val="tx1"/>
                  </a:solidFill>
                  <a:latin typeface="Calibri" panose="020F0502020204030204" pitchFamily="34" charset="0"/>
                </a:rPr>
                <a:t>m</a:t>
              </a:r>
              <a:r>
                <a:rPr lang="en-US" b="1" baseline="30000" dirty="0" smtClean="0">
                  <a:solidFill>
                    <a:schemeClr val="tx1"/>
                  </a:solidFill>
                  <a:latin typeface="Calibri" panose="020F0502020204030204" pitchFamily="34" charset="0"/>
                </a:rPr>
                <a:t>-2</a:t>
              </a:r>
              <a:r>
                <a:rPr lang="en-US" b="1" dirty="0" smtClean="0">
                  <a:solidFill>
                    <a:schemeClr val="tx1"/>
                  </a:solidFill>
                  <a:latin typeface="Calibri" panose="020F0502020204030204" pitchFamily="34" charset="0"/>
                </a:rPr>
                <a:t>          </a:t>
              </a:r>
              <a:r>
                <a:rPr lang="en-US" altLang="zh-CN" b="1" dirty="0" smtClean="0">
                  <a:solidFill>
                    <a:schemeClr val="tx1"/>
                  </a:solidFill>
                </a:rPr>
                <a:t>Soil N:   360 </a:t>
              </a:r>
              <a:r>
                <a:rPr lang="en-US" b="1" dirty="0">
                  <a:solidFill>
                    <a:schemeClr val="tx1"/>
                  </a:solidFill>
                  <a:latin typeface="Calibri" panose="020F0502020204030204" pitchFamily="34" charset="0"/>
                </a:rPr>
                <a:t>g </a:t>
              </a:r>
              <a:r>
                <a:rPr lang="en-US" b="1" dirty="0" smtClean="0">
                  <a:solidFill>
                    <a:schemeClr val="tx1"/>
                  </a:solidFill>
                  <a:latin typeface="Calibri" panose="020F0502020204030204" pitchFamily="34" charset="0"/>
                </a:rPr>
                <a:t>N </a:t>
              </a:r>
              <a:r>
                <a:rPr lang="en-US" b="1" dirty="0">
                  <a:solidFill>
                    <a:schemeClr val="tx1"/>
                  </a:solidFill>
                  <a:latin typeface="Calibri" panose="020F0502020204030204" pitchFamily="34" charset="0"/>
                </a:rPr>
                <a:t>m</a:t>
              </a:r>
              <a:r>
                <a:rPr lang="en-US" b="1" baseline="30000" dirty="0">
                  <a:solidFill>
                    <a:schemeClr val="tx1"/>
                  </a:solidFill>
                  <a:latin typeface="Calibri" panose="020F0502020204030204" pitchFamily="34" charset="0"/>
                </a:rPr>
                <a:t>-2</a:t>
              </a:r>
              <a:endParaRPr lang="zh-CN" altLang="en-US" b="1" dirty="0">
                <a:solidFill>
                  <a:schemeClr val="tx1"/>
                </a:solidFill>
              </a:endParaRPr>
            </a:p>
          </p:txBody>
        </p:sp>
      </p:grpSp>
      <p:sp>
        <p:nvSpPr>
          <p:cNvPr id="74" name="TextBox 73"/>
          <p:cNvSpPr txBox="1"/>
          <p:nvPr/>
        </p:nvSpPr>
        <p:spPr>
          <a:xfrm>
            <a:off x="2153923" y="5303919"/>
            <a:ext cx="2862387" cy="646331"/>
          </a:xfrm>
          <a:prstGeom prst="rect">
            <a:avLst/>
          </a:prstGeom>
          <a:solidFill>
            <a:schemeClr val="accent6">
              <a:lumMod val="60000"/>
              <a:lumOff val="40000"/>
            </a:schemeClr>
          </a:solidFill>
          <a:ln>
            <a:solidFill>
              <a:schemeClr val="tx1"/>
            </a:solidFill>
          </a:ln>
        </p:spPr>
        <p:txBody>
          <a:bodyPr wrap="none" rtlCol="0">
            <a:spAutoFit/>
          </a:bodyPr>
          <a:lstStyle/>
          <a:p>
            <a:r>
              <a:rPr lang="en-US" b="1" dirty="0" smtClean="0"/>
              <a:t>Vegetation C:  922 </a:t>
            </a:r>
            <a:r>
              <a:rPr lang="en-US" b="1" dirty="0">
                <a:latin typeface="Calibri" panose="020F0502020204030204" pitchFamily="34" charset="0"/>
              </a:rPr>
              <a:t>g C </a:t>
            </a:r>
            <a:r>
              <a:rPr lang="en-US" b="1" dirty="0" smtClean="0">
                <a:latin typeface="Calibri" panose="020F0502020204030204" pitchFamily="34" charset="0"/>
              </a:rPr>
              <a:t>m</a:t>
            </a:r>
            <a:r>
              <a:rPr lang="en-US" b="1" baseline="30000" dirty="0" smtClean="0">
                <a:latin typeface="Calibri" panose="020F0502020204030204" pitchFamily="34" charset="0"/>
              </a:rPr>
              <a:t>-2</a:t>
            </a:r>
          </a:p>
          <a:p>
            <a:r>
              <a:rPr lang="en-US" b="1" dirty="0" smtClean="0"/>
              <a:t> Vegetation N: 57.8 </a:t>
            </a:r>
            <a:r>
              <a:rPr lang="en-US" b="1" dirty="0">
                <a:latin typeface="Calibri" panose="020F0502020204030204" pitchFamily="34" charset="0"/>
              </a:rPr>
              <a:t>g </a:t>
            </a:r>
            <a:r>
              <a:rPr lang="en-US" b="1" dirty="0" smtClean="0">
                <a:latin typeface="Calibri" panose="020F0502020204030204" pitchFamily="34" charset="0"/>
              </a:rPr>
              <a:t>N </a:t>
            </a:r>
            <a:r>
              <a:rPr lang="en-US" b="1" dirty="0">
                <a:latin typeface="Calibri" panose="020F0502020204030204" pitchFamily="34" charset="0"/>
              </a:rPr>
              <a:t>m</a:t>
            </a:r>
            <a:r>
              <a:rPr lang="en-US" b="1" baseline="30000" dirty="0">
                <a:latin typeface="Calibri" panose="020F0502020204030204" pitchFamily="34" charset="0"/>
              </a:rPr>
              <a:t>-2</a:t>
            </a:r>
            <a:endParaRPr lang="en-US" b="1" dirty="0"/>
          </a:p>
        </p:txBody>
      </p:sp>
      <p:sp>
        <p:nvSpPr>
          <p:cNvPr id="4" name="TextBox 3"/>
          <p:cNvSpPr txBox="1"/>
          <p:nvPr/>
        </p:nvSpPr>
        <p:spPr>
          <a:xfrm>
            <a:off x="885358" y="240191"/>
            <a:ext cx="7546681" cy="523220"/>
          </a:xfrm>
          <a:prstGeom prst="rect">
            <a:avLst/>
          </a:prstGeom>
          <a:solidFill>
            <a:schemeClr val="accent6">
              <a:lumMod val="60000"/>
              <a:lumOff val="40000"/>
            </a:schemeClr>
          </a:solidFill>
          <a:ln>
            <a:solidFill>
              <a:schemeClr val="tx1"/>
            </a:solidFill>
          </a:ln>
        </p:spPr>
        <p:txBody>
          <a:bodyPr wrap="none" rtlCol="0">
            <a:spAutoFit/>
          </a:bodyPr>
          <a:lstStyle/>
          <a:p>
            <a:r>
              <a:rPr lang="en-US" sz="2800" b="1" dirty="0" smtClean="0"/>
              <a:t>Measured Rodale dairy pasture targeting values</a:t>
            </a:r>
            <a:endParaRPr lang="en-US" sz="2800" b="1" dirty="0"/>
          </a:p>
        </p:txBody>
      </p:sp>
      <p:sp>
        <p:nvSpPr>
          <p:cNvPr id="5" name="Slide Number Placeholder 4"/>
          <p:cNvSpPr>
            <a:spLocks noGrp="1"/>
          </p:cNvSpPr>
          <p:nvPr>
            <p:ph type="sldNum" sz="quarter" idx="12"/>
          </p:nvPr>
        </p:nvSpPr>
        <p:spPr/>
        <p:txBody>
          <a:bodyPr/>
          <a:lstStyle/>
          <a:p>
            <a:fld id="{CB3E66CF-846B-4366-BE4C-863A5CE396AD}" type="slidenum">
              <a:rPr lang="en-US" smtClean="0"/>
              <a:t>25</a:t>
            </a:fld>
            <a:endParaRPr lang="en-US"/>
          </a:p>
        </p:txBody>
      </p:sp>
    </p:spTree>
    <p:extLst>
      <p:ext uri="{BB962C8B-B14F-4D97-AF65-F5344CB8AC3E}">
        <p14:creationId xmlns:p14="http://schemas.microsoft.com/office/powerpoint/2010/main" val="305733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966282" y="990600"/>
            <a:ext cx="5160871" cy="5238929"/>
            <a:chOff x="966282" y="990600"/>
            <a:chExt cx="5160871" cy="5238929"/>
          </a:xfrm>
        </p:grpSpPr>
        <p:grpSp>
          <p:nvGrpSpPr>
            <p:cNvPr id="49" name="Group 48"/>
            <p:cNvGrpSpPr/>
            <p:nvPr/>
          </p:nvGrpSpPr>
          <p:grpSpPr>
            <a:xfrm>
              <a:off x="3367753" y="4248329"/>
              <a:ext cx="1310641" cy="1981200"/>
              <a:chOff x="3367753" y="4248329"/>
              <a:chExt cx="1310641" cy="1981200"/>
            </a:xfrm>
          </p:grpSpPr>
          <p:sp>
            <p:nvSpPr>
              <p:cNvPr id="31" name="Rectangle 30"/>
              <p:cNvSpPr/>
              <p:nvPr/>
            </p:nvSpPr>
            <p:spPr>
              <a:xfrm>
                <a:off x="3367753" y="4876800"/>
                <a:ext cx="1310641" cy="13527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8" idx="2"/>
                <a:endCxn id="31" idx="0"/>
              </p:cNvCxnSpPr>
              <p:nvPr/>
            </p:nvCxnSpPr>
            <p:spPr>
              <a:xfrm>
                <a:off x="4008122" y="4248329"/>
                <a:ext cx="14952" cy="628471"/>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4411979" y="990600"/>
              <a:ext cx="1607820" cy="13527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89761" y="1143000"/>
              <a:ext cx="131064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Historical NCDC storm statistic</a:t>
              </a:r>
              <a:endParaRPr lang="en-US" dirty="0">
                <a:latin typeface="Times New Roman" pitchFamily="18" charset="0"/>
                <a:cs typeface="Times New Roman" pitchFamily="18" charset="0"/>
              </a:endParaRPr>
            </a:p>
          </p:txBody>
        </p:sp>
        <p:sp>
          <p:nvSpPr>
            <p:cNvPr id="7" name="TextBox 6"/>
            <p:cNvSpPr txBox="1"/>
            <p:nvPr/>
          </p:nvSpPr>
          <p:spPr>
            <a:xfrm>
              <a:off x="4465994" y="1066799"/>
              <a:ext cx="1661159"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Future bias-corrected NCAR CESM storm statistic</a:t>
              </a:r>
              <a:endParaRPr lang="en-US" dirty="0">
                <a:latin typeface="Times New Roman" pitchFamily="18" charset="0"/>
                <a:cs typeface="Times New Roman" pitchFamily="18" charset="0"/>
              </a:endParaRPr>
            </a:p>
          </p:txBody>
        </p:sp>
        <p:sp>
          <p:nvSpPr>
            <p:cNvPr id="8" name="Rectangle 7"/>
            <p:cNvSpPr/>
            <p:nvPr/>
          </p:nvSpPr>
          <p:spPr>
            <a:xfrm>
              <a:off x="3352801" y="2895600"/>
              <a:ext cx="1310641" cy="13527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52801" y="2971799"/>
              <a:ext cx="131064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HEC-HMS peak stream discharge</a:t>
              </a:r>
              <a:endParaRPr lang="en-US" dirty="0">
                <a:latin typeface="Times New Roman" pitchFamily="18" charset="0"/>
                <a:cs typeface="Times New Roman" pitchFamily="18" charset="0"/>
              </a:endParaRPr>
            </a:p>
          </p:txBody>
        </p:sp>
        <p:sp>
          <p:nvSpPr>
            <p:cNvPr id="12" name="TextBox 11"/>
            <p:cNvSpPr txBox="1"/>
            <p:nvPr/>
          </p:nvSpPr>
          <p:spPr>
            <a:xfrm>
              <a:off x="1125711" y="3289246"/>
              <a:ext cx="1768433"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Monocacy</a:t>
              </a:r>
              <a:r>
                <a:rPr lang="en-US" dirty="0" smtClean="0">
                  <a:latin typeface="Times New Roman" pitchFamily="18" charset="0"/>
                  <a:cs typeface="Times New Roman" pitchFamily="18" charset="0"/>
                </a:rPr>
                <a:t> Creek</a:t>
              </a:r>
              <a:endParaRPr lang="en-US" dirty="0">
                <a:latin typeface="Times New Roman" pitchFamily="18" charset="0"/>
                <a:cs typeface="Times New Roman" pitchFamily="18" charset="0"/>
              </a:endParaRPr>
            </a:p>
          </p:txBody>
        </p:sp>
        <p:cxnSp>
          <p:nvCxnSpPr>
            <p:cNvPr id="21" name="Straight Arrow Connector 20"/>
            <p:cNvCxnSpPr/>
            <p:nvPr/>
          </p:nvCxnSpPr>
          <p:spPr>
            <a:xfrm>
              <a:off x="2925507" y="2343329"/>
              <a:ext cx="884493" cy="53814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p:cNvCxnSpPr>
            <p:nvPr/>
          </p:nvCxnSpPr>
          <p:spPr>
            <a:xfrm flipH="1">
              <a:off x="4358641" y="2343329"/>
              <a:ext cx="857248" cy="53814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94144" y="3565152"/>
              <a:ext cx="473609"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367753" y="5091499"/>
              <a:ext cx="1172116" cy="923330"/>
            </a:xfrm>
            <a:prstGeom prst="rect">
              <a:avLst/>
            </a:prstGeom>
            <a:noFill/>
          </p:spPr>
          <p:txBody>
            <a:bodyPr wrap="none" rtlCol="0">
              <a:spAutoFit/>
            </a:bodyPr>
            <a:lstStyle/>
            <a:p>
              <a:r>
                <a:rPr lang="en-US" dirty="0" smtClean="0">
                  <a:latin typeface="Times New Roman" pitchFamily="18" charset="0"/>
                  <a:cs typeface="Times New Roman" pitchFamily="18" charset="0"/>
                </a:rPr>
                <a:t>HEC-RAS</a:t>
              </a:r>
            </a:p>
            <a:p>
              <a:r>
                <a:rPr lang="en-US" dirty="0" smtClean="0">
                  <a:latin typeface="Times New Roman" pitchFamily="18" charset="0"/>
                  <a:cs typeface="Times New Roman" pitchFamily="18" charset="0"/>
                </a:rPr>
                <a:t>Flood </a:t>
              </a:r>
            </a:p>
            <a:p>
              <a:r>
                <a:rPr lang="en-US" dirty="0" smtClean="0">
                  <a:latin typeface="Times New Roman" pitchFamily="18" charset="0"/>
                  <a:cs typeface="Times New Roman" pitchFamily="18" charset="0"/>
                </a:rPr>
                <a:t>Profiles</a:t>
              </a:r>
              <a:endParaRPr lang="en-US" dirty="0">
                <a:latin typeface="Times New Roman" pitchFamily="18" charset="0"/>
                <a:cs typeface="Times New Roman" pitchFamily="18" charset="0"/>
              </a:endParaRPr>
            </a:p>
          </p:txBody>
        </p:sp>
        <p:sp>
          <p:nvSpPr>
            <p:cNvPr id="44" name="Rectangle 43"/>
            <p:cNvSpPr/>
            <p:nvPr/>
          </p:nvSpPr>
          <p:spPr>
            <a:xfrm>
              <a:off x="1563724" y="990600"/>
              <a:ext cx="1607820" cy="13527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66282" y="3078633"/>
              <a:ext cx="1927862" cy="84400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55927" y="304800"/>
            <a:ext cx="3955122" cy="523220"/>
          </a:xfrm>
          <a:prstGeom prst="rect">
            <a:avLst/>
          </a:prstGeom>
        </p:spPr>
        <p:txBody>
          <a:bodyPr wrap="none">
            <a:spAutoFit/>
          </a:bodyPr>
          <a:lstStyle/>
          <a:p>
            <a:r>
              <a:rPr lang="en-US" sz="2800" dirty="0">
                <a:latin typeface="Times New Roman" pitchFamily="18" charset="0"/>
                <a:cs typeface="Times New Roman" pitchFamily="18" charset="0"/>
              </a:rPr>
              <a:t>Flooding in Lehigh Valley</a:t>
            </a:r>
          </a:p>
        </p:txBody>
      </p:sp>
      <p:sp>
        <p:nvSpPr>
          <p:cNvPr id="3" name="Rectangle 2"/>
          <p:cNvSpPr/>
          <p:nvPr/>
        </p:nvSpPr>
        <p:spPr>
          <a:xfrm>
            <a:off x="381000" y="6324600"/>
            <a:ext cx="5257800" cy="369332"/>
          </a:xfrm>
          <a:prstGeom prst="rect">
            <a:avLst/>
          </a:prstGeom>
        </p:spPr>
        <p:txBody>
          <a:bodyPr wrap="square">
            <a:spAutoFit/>
          </a:bodyPr>
          <a:lstStyle/>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Felzer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Schneck</a:t>
            </a:r>
            <a:r>
              <a:rPr lang="en-US" dirty="0">
                <a:latin typeface="Times New Roman" pitchFamily="18" charset="0"/>
                <a:cs typeface="Times New Roman" pitchFamily="18" charset="0"/>
              </a:rPr>
              <a:t>, Withers, and Holland in preparation)</a:t>
            </a:r>
          </a:p>
        </p:txBody>
      </p:sp>
    </p:spTree>
    <p:extLst>
      <p:ext uri="{BB962C8B-B14F-4D97-AF65-F5344CB8AC3E}">
        <p14:creationId xmlns:p14="http://schemas.microsoft.com/office/powerpoint/2010/main" val="4251946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28600"/>
            <a:ext cx="2901756" cy="830997"/>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24 Hour Storm Event </a:t>
            </a:r>
          </a:p>
          <a:p>
            <a:r>
              <a:rPr lang="en-US" sz="2400" dirty="0" smtClean="0">
                <a:latin typeface="Times New Roman" panose="02020603050405020304" pitchFamily="18" charset="0"/>
                <a:cs typeface="Times New Roman" panose="02020603050405020304" pitchFamily="18" charset="0"/>
              </a:rPr>
              <a:t>(inches)</a:t>
            </a:r>
            <a:endParaRPr lang="en-US" sz="2400"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0"/>
            <a:ext cx="5715001" cy="341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14911"/>
            <a:ext cx="5715000" cy="344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03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1835" t="8290" r="8899" b="48187"/>
          <a:stretch>
            <a:fillRect/>
          </a:stretch>
        </p:blipFill>
        <p:spPr bwMode="auto">
          <a:xfrm>
            <a:off x="490869" y="457200"/>
            <a:ext cx="4038600" cy="3141134"/>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11026" t="8658" r="11792" b="48052"/>
          <a:stretch>
            <a:fillRect/>
          </a:stretch>
        </p:blipFill>
        <p:spPr bwMode="auto">
          <a:xfrm>
            <a:off x="4561367" y="575931"/>
            <a:ext cx="3915406" cy="3107465"/>
          </a:xfrm>
          <a:prstGeom prst="rect">
            <a:avLst/>
          </a:prstGeom>
          <a:noFill/>
          <a:ln w="9525">
            <a:noFill/>
            <a:miter lim="800000"/>
            <a:headEnd/>
            <a:tailEnd/>
          </a:ln>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467986"/>
            <a:ext cx="3352438"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05200"/>
            <a:ext cx="3343395" cy="32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372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59" y="6019800"/>
            <a:ext cx="4572000" cy="338554"/>
          </a:xfrm>
          <a:prstGeom prst="rect">
            <a:avLst/>
          </a:prstGeom>
        </p:spPr>
        <p:txBody>
          <a:bodyPr>
            <a:spAutoFit/>
          </a:bodyPr>
          <a:lstStyle/>
          <a:p>
            <a:r>
              <a:rPr lang="en-US" sz="1600" dirty="0"/>
              <a:t>(</a:t>
            </a:r>
            <a:r>
              <a:rPr lang="en-US" sz="1600" dirty="0" err="1"/>
              <a:t>Dangal</a:t>
            </a:r>
            <a:r>
              <a:rPr lang="en-US" sz="1600" dirty="0"/>
              <a:t> et al., </a:t>
            </a:r>
            <a:r>
              <a:rPr lang="en-US" sz="1600" dirty="0" smtClean="0"/>
              <a:t>2013)</a:t>
            </a:r>
            <a:endParaRPr lang="en-US" sz="1600" dirty="0"/>
          </a:p>
        </p:txBody>
      </p:sp>
      <p:sp>
        <p:nvSpPr>
          <p:cNvPr id="3" name="Rectangle 2"/>
          <p:cNvSpPr/>
          <p:nvPr/>
        </p:nvSpPr>
        <p:spPr>
          <a:xfrm>
            <a:off x="609600" y="228600"/>
            <a:ext cx="716280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Effects of Human Disturbance on </a:t>
            </a:r>
            <a:r>
              <a:rPr lang="en-US" sz="2400" dirty="0" smtClean="0">
                <a:latin typeface="Times New Roman" panose="02020603050405020304" pitchFamily="18" charset="0"/>
                <a:cs typeface="Times New Roman" panose="02020603050405020304" pitchFamily="18" charset="0"/>
              </a:rPr>
              <a:t>Carbon: Eastern U.S.</a:t>
            </a:r>
            <a:endParaRPr lang="en-US" sz="2400" dirty="0">
              <a:latin typeface="Times New Roman" panose="02020603050405020304" pitchFamily="18" charset="0"/>
              <a:cs typeface="Times New Roman" panose="020206030504050203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2207749731"/>
              </p:ext>
            </p:extLst>
          </p:nvPr>
        </p:nvGraphicFramePr>
        <p:xfrm>
          <a:off x="26718" y="1219200"/>
          <a:ext cx="4392881" cy="35052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311" t="28901" r="1586" b="27903"/>
          <a:stretch/>
        </p:blipFill>
        <p:spPr bwMode="auto">
          <a:xfrm>
            <a:off x="3604076" y="4829354"/>
            <a:ext cx="1475117" cy="119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0"/>
          <p:cNvGraphicFramePr>
            <a:graphicFrameLocks/>
          </p:cNvGraphicFramePr>
          <p:nvPr>
            <p:extLst>
              <p:ext uri="{D42A27DB-BD31-4B8C-83A1-F6EECF244321}">
                <p14:modId xmlns:p14="http://schemas.microsoft.com/office/powerpoint/2010/main" val="1777757686"/>
              </p:ext>
            </p:extLst>
          </p:nvPr>
        </p:nvGraphicFramePr>
        <p:xfrm>
          <a:off x="4495800" y="1371600"/>
          <a:ext cx="4343400" cy="32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5807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26" t="14889" r="52231" b="36524"/>
          <a:stretch/>
        </p:blipFill>
        <p:spPr bwMode="auto">
          <a:xfrm>
            <a:off x="881743" y="0"/>
            <a:ext cx="5486400" cy="664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887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20" b="48352"/>
          <a:stretch/>
        </p:blipFill>
        <p:spPr bwMode="auto">
          <a:xfrm>
            <a:off x="544032" y="1219200"/>
            <a:ext cx="3962400" cy="359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94" t="5031" r="1325" b="50000"/>
          <a:stretch/>
        </p:blipFill>
        <p:spPr bwMode="auto">
          <a:xfrm>
            <a:off x="4643991" y="1219200"/>
            <a:ext cx="3940541" cy="381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37637" y="6188149"/>
            <a:ext cx="2837765" cy="338554"/>
          </a:xfrm>
          <a:prstGeom prst="rect">
            <a:avLst/>
          </a:prstGeom>
        </p:spPr>
        <p:txBody>
          <a:bodyPr wrap="none">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(Table from </a:t>
            </a:r>
            <a:r>
              <a:rPr lang="en-US" sz="1600" dirty="0" err="1" smtClean="0">
                <a:solidFill>
                  <a:prstClr val="black"/>
                </a:solidFill>
                <a:latin typeface="Times New Roman" panose="02020603050405020304" pitchFamily="18" charset="0"/>
                <a:cs typeface="Times New Roman" panose="02020603050405020304" pitchFamily="18" charset="0"/>
              </a:rPr>
              <a:t>Dangal</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et al., </a:t>
            </a:r>
            <a:r>
              <a:rPr lang="en-US" sz="1600" dirty="0" smtClean="0">
                <a:solidFill>
                  <a:prstClr val="black"/>
                </a:solidFill>
                <a:latin typeface="Times New Roman" panose="02020603050405020304" pitchFamily="18" charset="0"/>
                <a:cs typeface="Times New Roman" panose="02020603050405020304" pitchFamily="18" charset="0"/>
              </a:rPr>
              <a:t>2013)</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47800" y="626860"/>
            <a:ext cx="5832430"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Net Ecosystem Productivity (NEP) Validation</a:t>
            </a:r>
            <a:endParaRPr lang="en-US" sz="24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69865107"/>
              </p:ext>
            </p:extLst>
          </p:nvPr>
        </p:nvGraphicFramePr>
        <p:xfrm>
          <a:off x="1619087" y="4816419"/>
          <a:ext cx="5774690" cy="1204341"/>
        </p:xfrm>
        <a:graphic>
          <a:graphicData uri="http://schemas.openxmlformats.org/drawingml/2006/table">
            <a:tbl>
              <a:tblPr firstRow="1" firstCol="1" bandRow="1">
                <a:tableStyleId>{5C22544A-7EE6-4342-B048-85BDC9FD1C3A}</a:tableStyleId>
              </a:tblPr>
              <a:tblGrid>
                <a:gridCol w="631190"/>
                <a:gridCol w="914400"/>
                <a:gridCol w="914400"/>
                <a:gridCol w="857250"/>
                <a:gridCol w="857250"/>
                <a:gridCol w="457200"/>
                <a:gridCol w="628650"/>
                <a:gridCol w="514350"/>
              </a:tblGrid>
              <a:tr h="336925">
                <a:tc>
                  <a:txBody>
                    <a:bodyPr/>
                    <a:lstStyle/>
                    <a:p>
                      <a:pPr marL="0" marR="0" algn="l">
                        <a:lnSpc>
                          <a:spcPct val="115000"/>
                        </a:lnSpc>
                        <a:spcBef>
                          <a:spcPts val="0"/>
                        </a:spcBef>
                        <a:spcAft>
                          <a:spcPts val="0"/>
                        </a:spcAft>
                      </a:pPr>
                      <a:r>
                        <a:rPr lang="en-US" sz="1100">
                          <a:effectLst/>
                        </a:rPr>
                        <a:t>Site ID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0"/>
                        </a:spcAft>
                      </a:pPr>
                      <a:r>
                        <a:rPr lang="en-US" sz="1100">
                          <a:effectLst/>
                        </a:rPr>
                        <a:t>EC NEE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0"/>
                        </a:spcAft>
                      </a:pPr>
                      <a:r>
                        <a:rPr lang="en-US" sz="1100">
                          <a:effectLst/>
                        </a:rPr>
                        <a:t>Biometric</a:t>
                      </a:r>
                    </a:p>
                    <a:p>
                      <a:pPr marL="0" marR="0" algn="l">
                        <a:lnSpc>
                          <a:spcPct val="115000"/>
                        </a:lnSpc>
                        <a:spcBef>
                          <a:spcPts val="0"/>
                        </a:spcBef>
                        <a:spcAft>
                          <a:spcPts val="0"/>
                        </a:spcAft>
                      </a:pPr>
                      <a:r>
                        <a:rPr lang="en-US" sz="1100">
                          <a:effectLst/>
                        </a:rPr>
                        <a:t>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0"/>
                        </a:spcAft>
                      </a:pPr>
                      <a:r>
                        <a:rPr lang="en-US" sz="1100">
                          <a:effectLst/>
                        </a:rPr>
                        <a:t>DIST NEP</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0"/>
                        </a:spcAft>
                      </a:pPr>
                      <a:r>
                        <a:rPr lang="en-US" sz="1100">
                          <a:effectLst/>
                        </a:rPr>
                        <a:t>UND NEP</a:t>
                      </a:r>
                    </a:p>
                    <a:p>
                      <a:pPr marL="0" marR="0" algn="l">
                        <a:lnSpc>
                          <a:spcPct val="115000"/>
                        </a:lnSpc>
                        <a:spcBef>
                          <a:spcPts val="0"/>
                        </a:spcBef>
                        <a:spcAft>
                          <a:spcPts val="0"/>
                        </a:spcAft>
                      </a:pPr>
                      <a:r>
                        <a:rPr lang="en-US" sz="1100">
                          <a:effectLst/>
                        </a:rPr>
                        <a:t> </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0"/>
                        </a:spcAft>
                      </a:pPr>
                      <a:r>
                        <a:rPr lang="en-US" sz="1100">
                          <a:effectLst/>
                        </a:rPr>
                        <a:t>% diff.</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0"/>
                        </a:spcAft>
                      </a:pPr>
                      <a:r>
                        <a:rPr lang="en-US" sz="1100">
                          <a:effectLst/>
                        </a:rPr>
                        <a:t>RMSE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0"/>
                        </a:spcAft>
                      </a:pPr>
                      <a:r>
                        <a:rPr lang="en-US" sz="1100">
                          <a:effectLst/>
                        </a:rPr>
                        <a:t>NC </a:t>
                      </a:r>
                      <a:endParaRPr lang="en-US" sz="1100">
                        <a:effectLst/>
                        <a:latin typeface="Calibri"/>
                        <a:ea typeface="Times New Roman"/>
                        <a:cs typeface="Times New Roman"/>
                      </a:endParaRPr>
                    </a:p>
                  </a:txBody>
                  <a:tcPr marL="59690" marR="59690" marT="9525" marB="0"/>
                </a:tc>
              </a:tr>
              <a:tr h="89535">
                <a:tc>
                  <a:txBody>
                    <a:bodyPr/>
                    <a:lstStyle/>
                    <a:p>
                      <a:pPr marL="0" marR="0" algn="l">
                        <a:lnSpc>
                          <a:spcPct val="115000"/>
                        </a:lnSpc>
                        <a:spcBef>
                          <a:spcPts val="0"/>
                        </a:spcBef>
                        <a:spcAft>
                          <a:spcPts val="1000"/>
                        </a:spcAft>
                      </a:pPr>
                      <a:r>
                        <a:rPr lang="en-US" sz="1100">
                          <a:effectLst/>
                        </a:rPr>
                        <a:t>DUK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489</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NA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321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140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-34</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a:effectLst/>
                        </a:rPr>
                        <a:t>54</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a:effectLst/>
                        </a:rPr>
                        <a:t>-0.67</a:t>
                      </a:r>
                      <a:endParaRPr lang="en-US" sz="1100">
                        <a:effectLst/>
                        <a:latin typeface="Calibri"/>
                        <a:ea typeface="Times New Roman"/>
                        <a:cs typeface="Times New Roman"/>
                      </a:endParaRPr>
                    </a:p>
                  </a:txBody>
                  <a:tcPr marL="59690" marR="59690" marT="9525" marB="0"/>
                </a:tc>
              </a:tr>
              <a:tr h="89535">
                <a:tc>
                  <a:txBody>
                    <a:bodyPr/>
                    <a:lstStyle/>
                    <a:p>
                      <a:pPr marL="0" marR="0" algn="l">
                        <a:lnSpc>
                          <a:spcPct val="115000"/>
                        </a:lnSpc>
                        <a:spcBef>
                          <a:spcPts val="0"/>
                        </a:spcBef>
                        <a:spcAft>
                          <a:spcPts val="1000"/>
                        </a:spcAft>
                      </a:pPr>
                      <a:r>
                        <a:rPr lang="en-US" sz="1100">
                          <a:effectLst/>
                        </a:rPr>
                        <a:t>WLK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750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252</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360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180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-52</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a:effectLst/>
                        </a:rPr>
                        <a:t>62</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a:effectLst/>
                        </a:rPr>
                        <a:t>0.50</a:t>
                      </a:r>
                      <a:endParaRPr lang="en-US" sz="1100">
                        <a:effectLst/>
                        <a:latin typeface="Calibri"/>
                        <a:ea typeface="Times New Roman"/>
                        <a:cs typeface="Times New Roman"/>
                      </a:endParaRPr>
                    </a:p>
                  </a:txBody>
                  <a:tcPr marL="59690" marR="59690" marT="9525" marB="0"/>
                </a:tc>
              </a:tr>
              <a:tr h="89535">
                <a:tc>
                  <a:txBody>
                    <a:bodyPr/>
                    <a:lstStyle/>
                    <a:p>
                      <a:pPr marL="0" marR="0" algn="l">
                        <a:lnSpc>
                          <a:spcPct val="115000"/>
                        </a:lnSpc>
                        <a:spcBef>
                          <a:spcPts val="0"/>
                        </a:spcBef>
                        <a:spcAft>
                          <a:spcPts val="1000"/>
                        </a:spcAft>
                      </a:pPr>
                      <a:r>
                        <a:rPr lang="en-US" sz="1100">
                          <a:effectLst/>
                        </a:rPr>
                        <a:t>WIL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360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106</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150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50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-58</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a:effectLst/>
                        </a:rPr>
                        <a:t>59</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a:effectLst/>
                        </a:rPr>
                        <a:t>0.60</a:t>
                      </a:r>
                      <a:endParaRPr lang="en-US" sz="1100">
                        <a:effectLst/>
                        <a:latin typeface="Calibri"/>
                        <a:ea typeface="Times New Roman"/>
                        <a:cs typeface="Times New Roman"/>
                      </a:endParaRPr>
                    </a:p>
                  </a:txBody>
                  <a:tcPr marL="59690" marR="59690" marT="9525" marB="0"/>
                </a:tc>
              </a:tr>
              <a:tr h="89535">
                <a:tc>
                  <a:txBody>
                    <a:bodyPr/>
                    <a:lstStyle/>
                    <a:p>
                      <a:pPr marL="0" marR="0" algn="l">
                        <a:lnSpc>
                          <a:spcPct val="115000"/>
                        </a:lnSpc>
                        <a:spcBef>
                          <a:spcPts val="0"/>
                        </a:spcBef>
                        <a:spcAft>
                          <a:spcPts val="1000"/>
                        </a:spcAft>
                      </a:pPr>
                      <a:r>
                        <a:rPr lang="en-US" sz="1100">
                          <a:effectLst/>
                        </a:rPr>
                        <a:t>UMBS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170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73</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189 </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80</a:t>
                      </a:r>
                      <a:endParaRPr lang="en-US" sz="1100">
                        <a:effectLst/>
                        <a:latin typeface="Calibri"/>
                        <a:ea typeface="Times New Roman"/>
                        <a:cs typeface="Times New Roman"/>
                      </a:endParaRPr>
                    </a:p>
                  </a:txBody>
                  <a:tcPr marL="59690" marR="59690" marT="9525" marB="0"/>
                </a:tc>
                <a:tc>
                  <a:txBody>
                    <a:bodyPr/>
                    <a:lstStyle/>
                    <a:p>
                      <a:pPr marL="0" marR="0" algn="l">
                        <a:lnSpc>
                          <a:spcPct val="115000"/>
                        </a:lnSpc>
                        <a:spcBef>
                          <a:spcPts val="0"/>
                        </a:spcBef>
                        <a:spcAft>
                          <a:spcPts val="1000"/>
                        </a:spcAft>
                      </a:pPr>
                      <a:r>
                        <a:rPr lang="en-US" sz="1100">
                          <a:effectLst/>
                        </a:rPr>
                        <a:t>11</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a:effectLst/>
                        </a:rPr>
                        <a:t>61</a:t>
                      </a:r>
                      <a:endParaRPr lang="en-US" sz="1100">
                        <a:effectLst/>
                        <a:latin typeface="Calibri"/>
                        <a:ea typeface="Times New Roman"/>
                        <a:cs typeface="Times New Roman"/>
                      </a:endParaRPr>
                    </a:p>
                  </a:txBody>
                  <a:tcPr marL="59690" marR="59690" marT="9525" marB="0"/>
                </a:tc>
                <a:tc>
                  <a:txBody>
                    <a:bodyPr/>
                    <a:lstStyle/>
                    <a:p>
                      <a:pPr marL="0" marR="0" algn="ctr">
                        <a:lnSpc>
                          <a:spcPct val="115000"/>
                        </a:lnSpc>
                        <a:spcBef>
                          <a:spcPts val="0"/>
                        </a:spcBef>
                        <a:spcAft>
                          <a:spcPts val="1000"/>
                        </a:spcAft>
                      </a:pPr>
                      <a:r>
                        <a:rPr lang="en-US" sz="1100" dirty="0">
                          <a:effectLst/>
                        </a:rPr>
                        <a:t>0.51</a:t>
                      </a:r>
                      <a:endParaRPr lang="en-US" sz="1100" dirty="0">
                        <a:effectLst/>
                        <a:latin typeface="Calibri"/>
                        <a:ea typeface="Times New Roman"/>
                        <a:cs typeface="Times New Roman"/>
                      </a:endParaRPr>
                    </a:p>
                  </a:txBody>
                  <a:tcPr marL="59690" marR="59690" marT="9525" marB="0"/>
                </a:tc>
              </a:tr>
            </a:tbl>
          </a:graphicData>
        </a:graphic>
      </p:graphicFrame>
    </p:spTree>
    <p:extLst>
      <p:ext uri="{BB962C8B-B14F-4D97-AF65-F5344CB8AC3E}">
        <p14:creationId xmlns:p14="http://schemas.microsoft.com/office/powerpoint/2010/main" val="2726780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Multifactorial Experimental Design for </a:t>
            </a:r>
            <a:r>
              <a:rPr lang="en-US" sz="2800" dirty="0" err="1" smtClean="0">
                <a:latin typeface="Times New Roman" panose="02020603050405020304" pitchFamily="18" charset="0"/>
                <a:cs typeface="Times New Roman" panose="02020603050405020304" pitchFamily="18" charset="0"/>
              </a:rPr>
              <a:t>MidAtlantic</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2824371"/>
              </p:ext>
            </p:extLst>
          </p:nvPr>
        </p:nvGraphicFramePr>
        <p:xfrm>
          <a:off x="1524000" y="1397000"/>
          <a:ext cx="6096000" cy="259588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LULC</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CO</a:t>
                      </a:r>
                      <a:r>
                        <a:rPr lang="en-US" b="1" baseline="-25000" dirty="0" smtClean="0">
                          <a:latin typeface="Times New Roman" panose="02020603050405020304" pitchFamily="18" charset="0"/>
                          <a:cs typeface="Times New Roman" panose="02020603050405020304" pitchFamily="18" charset="0"/>
                        </a:rPr>
                        <a:t>2</a:t>
                      </a:r>
                      <a:endParaRPr lang="en-US" b="1" baseline="-25000"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Climate</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O</a:t>
                      </a:r>
                      <a:r>
                        <a:rPr lang="en-US" b="1" baseline="-25000" dirty="0" smtClean="0">
                          <a:latin typeface="Times New Roman" panose="02020603050405020304" pitchFamily="18" charset="0"/>
                          <a:cs typeface="Times New Roman" panose="02020603050405020304" pitchFamily="18" charset="0"/>
                        </a:rPr>
                        <a:t>3</a:t>
                      </a:r>
                      <a:endParaRPr lang="en-US" b="1" baseline="-25000" dirty="0">
                        <a:latin typeface="Times New Roman" panose="02020603050405020304" pitchFamily="18" charset="0"/>
                        <a:cs typeface="Times New Roman" panose="02020603050405020304" pitchFamily="18" charset="0"/>
                      </a:endParaRPr>
                    </a:p>
                  </a:txBody>
                  <a:tcPr/>
                </a:tc>
                <a:tc>
                  <a:txBody>
                    <a:bodyPr/>
                    <a:lstStyle/>
                    <a:p>
                      <a:r>
                        <a:rPr lang="en-US" b="1" dirty="0" err="1" smtClean="0">
                          <a:latin typeface="Times New Roman" panose="02020603050405020304" pitchFamily="18" charset="0"/>
                          <a:cs typeface="Times New Roman" panose="02020603050405020304" pitchFamily="18" charset="0"/>
                        </a:rPr>
                        <a:t>Ndep</a:t>
                      </a:r>
                      <a:endParaRPr lang="en-US" b="1"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S0</a:t>
                      </a:r>
                      <a:endParaRPr lang="en-US" b="1"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S1</a:t>
                      </a: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S2</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S3</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S4</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S5</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4"/>
          <p:cNvSpPr txBox="1"/>
          <p:nvPr/>
        </p:nvSpPr>
        <p:spPr>
          <a:xfrm>
            <a:off x="1066800" y="4800600"/>
            <a:ext cx="1725152" cy="1477328"/>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S1-S0 = LULC</a:t>
            </a:r>
            <a:endParaRPr lang="en-US" baseline="-250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S2-S1 = CO</a:t>
            </a:r>
            <a:r>
              <a:rPr lang="en-US" baseline="-25000" dirty="0" smtClean="0">
                <a:latin typeface="Times New Roman" panose="02020603050405020304" pitchFamily="18" charset="0"/>
                <a:cs typeface="Times New Roman" panose="02020603050405020304" pitchFamily="18" charset="0"/>
              </a:rPr>
              <a:t>2</a:t>
            </a:r>
          </a:p>
          <a:p>
            <a:r>
              <a:rPr lang="en-US" dirty="0" smtClean="0">
                <a:latin typeface="Times New Roman" panose="02020603050405020304" pitchFamily="18" charset="0"/>
                <a:cs typeface="Times New Roman" panose="02020603050405020304" pitchFamily="18" charset="0"/>
              </a:rPr>
              <a:t>S3-S2 = Climate</a:t>
            </a:r>
            <a:endParaRPr lang="en-US" baseline="-250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S4-S3 = O</a:t>
            </a:r>
            <a:r>
              <a:rPr lang="en-US" baseline="-25000" dirty="0" smtClean="0">
                <a:latin typeface="Times New Roman" panose="02020603050405020304" pitchFamily="18" charset="0"/>
                <a:cs typeface="Times New Roman" panose="02020603050405020304" pitchFamily="18" charset="0"/>
              </a:rPr>
              <a:t>3</a:t>
            </a:r>
          </a:p>
          <a:p>
            <a:r>
              <a:rPr lang="en-US" dirty="0" smtClean="0">
                <a:latin typeface="Times New Roman" panose="02020603050405020304" pitchFamily="18" charset="0"/>
                <a:cs typeface="Times New Roman" panose="02020603050405020304" pitchFamily="18" charset="0"/>
              </a:rPr>
              <a:t>S5-S4 = </a:t>
            </a:r>
            <a:r>
              <a:rPr lang="en-US" dirty="0" err="1" smtClean="0">
                <a:latin typeface="Times New Roman" panose="02020603050405020304" pitchFamily="18" charset="0"/>
                <a:cs typeface="Times New Roman" panose="02020603050405020304" pitchFamily="18" charset="0"/>
              </a:rPr>
              <a:t>Ndep</a:t>
            </a: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4419600"/>
            <a:ext cx="3124200" cy="2026811"/>
          </a:xfrm>
          <a:prstGeom prst="rect">
            <a:avLst/>
          </a:prstGeom>
        </p:spPr>
      </p:pic>
    </p:spTree>
    <p:extLst>
      <p:ext uri="{BB962C8B-B14F-4D97-AF65-F5344CB8AC3E}">
        <p14:creationId xmlns:p14="http://schemas.microsoft.com/office/powerpoint/2010/main" val="1357790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093" y="3345492"/>
            <a:ext cx="5849937" cy="32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460" y="304800"/>
            <a:ext cx="5886450" cy="304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157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599"/>
            <a:ext cx="3962400" cy="380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599"/>
            <a:ext cx="3657600" cy="356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962400"/>
            <a:ext cx="2533650" cy="246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795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599"/>
            <a:ext cx="8966791"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084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279525" y="1509713"/>
            <a:ext cx="1406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Photosynthesis</a:t>
            </a:r>
          </a:p>
        </p:txBody>
      </p:sp>
      <p:sp>
        <p:nvSpPr>
          <p:cNvPr id="4099" name="Rectangle 5"/>
          <p:cNvSpPr>
            <a:spLocks noChangeArrowheads="1"/>
          </p:cNvSpPr>
          <p:nvPr/>
        </p:nvSpPr>
        <p:spPr bwMode="auto">
          <a:xfrm>
            <a:off x="1219200" y="1371600"/>
            <a:ext cx="1524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 name="Text Box 6"/>
          <p:cNvSpPr txBox="1">
            <a:spLocks noChangeArrowheads="1"/>
          </p:cNvSpPr>
          <p:nvPr/>
        </p:nvSpPr>
        <p:spPr bwMode="auto">
          <a:xfrm>
            <a:off x="3505200" y="1447800"/>
            <a:ext cx="128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Transpiration</a:t>
            </a:r>
          </a:p>
        </p:txBody>
      </p:sp>
      <p:sp>
        <p:nvSpPr>
          <p:cNvPr id="4101" name="Rectangle 7"/>
          <p:cNvSpPr>
            <a:spLocks noChangeArrowheads="1"/>
          </p:cNvSpPr>
          <p:nvPr/>
        </p:nvSpPr>
        <p:spPr bwMode="auto">
          <a:xfrm>
            <a:off x="3429000" y="13716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2" name="Text Box 8"/>
          <p:cNvSpPr txBox="1">
            <a:spLocks noChangeArrowheads="1"/>
          </p:cNvSpPr>
          <p:nvPr/>
        </p:nvSpPr>
        <p:spPr bwMode="auto">
          <a:xfrm>
            <a:off x="1371600" y="2743200"/>
            <a:ext cx="98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Elevated</a:t>
            </a:r>
          </a:p>
          <a:p>
            <a:pPr eaLnBrk="1" hangingPunct="1"/>
            <a:r>
              <a:rPr lang="en-US" sz="1800"/>
              <a:t>CO</a:t>
            </a:r>
            <a:r>
              <a:rPr lang="en-US" sz="1800" baseline="-25000"/>
              <a:t>2</a:t>
            </a:r>
          </a:p>
        </p:txBody>
      </p:sp>
      <p:sp>
        <p:nvSpPr>
          <p:cNvPr id="4103" name="Text Box 9"/>
          <p:cNvSpPr txBox="1">
            <a:spLocks noChangeArrowheads="1"/>
          </p:cNvSpPr>
          <p:nvPr/>
        </p:nvSpPr>
        <p:spPr bwMode="auto">
          <a:xfrm>
            <a:off x="1371600" y="3352800"/>
            <a:ext cx="979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Nitrogen</a:t>
            </a:r>
          </a:p>
          <a:p>
            <a:pPr eaLnBrk="1" hangingPunct="1"/>
            <a:r>
              <a:rPr lang="en-US" sz="1600"/>
              <a:t>limitation</a:t>
            </a:r>
          </a:p>
        </p:txBody>
      </p:sp>
      <p:sp>
        <p:nvSpPr>
          <p:cNvPr id="4104" name="Text Box 10"/>
          <p:cNvSpPr txBox="1">
            <a:spLocks noChangeArrowheads="1"/>
          </p:cNvSpPr>
          <p:nvPr/>
        </p:nvSpPr>
        <p:spPr bwMode="auto">
          <a:xfrm>
            <a:off x="1371600" y="3962400"/>
            <a:ext cx="919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Ozone</a:t>
            </a:r>
          </a:p>
          <a:p>
            <a:pPr eaLnBrk="1" hangingPunct="1"/>
            <a:r>
              <a:rPr lang="en-US" sz="1600"/>
              <a:t>exposure</a:t>
            </a:r>
          </a:p>
        </p:txBody>
      </p:sp>
      <p:sp>
        <p:nvSpPr>
          <p:cNvPr id="4105" name="Rectangle 11"/>
          <p:cNvSpPr>
            <a:spLocks noChangeArrowheads="1"/>
          </p:cNvSpPr>
          <p:nvPr/>
        </p:nvSpPr>
        <p:spPr bwMode="auto">
          <a:xfrm>
            <a:off x="1295400" y="2743200"/>
            <a:ext cx="1219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6" name="Rectangle 13"/>
          <p:cNvSpPr>
            <a:spLocks noChangeArrowheads="1"/>
          </p:cNvSpPr>
          <p:nvPr/>
        </p:nvSpPr>
        <p:spPr bwMode="auto">
          <a:xfrm>
            <a:off x="1295400" y="3352800"/>
            <a:ext cx="1219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7" name="Rectangle 14"/>
          <p:cNvSpPr>
            <a:spLocks noChangeArrowheads="1"/>
          </p:cNvSpPr>
          <p:nvPr/>
        </p:nvSpPr>
        <p:spPr bwMode="auto">
          <a:xfrm>
            <a:off x="1295400" y="3962400"/>
            <a:ext cx="1219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8" name="Line 15"/>
          <p:cNvSpPr>
            <a:spLocks noChangeShapeType="1"/>
          </p:cNvSpPr>
          <p:nvPr/>
        </p:nvSpPr>
        <p:spPr bwMode="auto">
          <a:xfrm>
            <a:off x="2743200" y="1600200"/>
            <a:ext cx="685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109" name="Line 16"/>
          <p:cNvSpPr>
            <a:spLocks noChangeShapeType="1"/>
          </p:cNvSpPr>
          <p:nvPr/>
        </p:nvSpPr>
        <p:spPr bwMode="auto">
          <a:xfrm flipV="1">
            <a:off x="1981200" y="1981200"/>
            <a:ext cx="0" cy="762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110" name="Line 17"/>
          <p:cNvSpPr>
            <a:spLocks noChangeShapeType="1"/>
          </p:cNvSpPr>
          <p:nvPr/>
        </p:nvSpPr>
        <p:spPr bwMode="auto">
          <a:xfrm>
            <a:off x="2514600" y="30480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1" name="Line 18"/>
          <p:cNvSpPr>
            <a:spLocks noChangeShapeType="1"/>
          </p:cNvSpPr>
          <p:nvPr/>
        </p:nvSpPr>
        <p:spPr bwMode="auto">
          <a:xfrm flipV="1">
            <a:off x="4038600" y="1905000"/>
            <a:ext cx="0" cy="1143000"/>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US"/>
          </a:p>
        </p:txBody>
      </p:sp>
      <p:sp>
        <p:nvSpPr>
          <p:cNvPr id="4112" name="Line 20"/>
          <p:cNvSpPr>
            <a:spLocks noChangeShapeType="1"/>
          </p:cNvSpPr>
          <p:nvPr/>
        </p:nvSpPr>
        <p:spPr bwMode="auto">
          <a:xfrm flipH="1">
            <a:off x="533400" y="42672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21"/>
          <p:cNvSpPr>
            <a:spLocks noChangeShapeType="1"/>
          </p:cNvSpPr>
          <p:nvPr/>
        </p:nvSpPr>
        <p:spPr bwMode="auto">
          <a:xfrm flipV="1">
            <a:off x="533400" y="1600200"/>
            <a:ext cx="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22"/>
          <p:cNvSpPr>
            <a:spLocks noChangeShapeType="1"/>
          </p:cNvSpPr>
          <p:nvPr/>
        </p:nvSpPr>
        <p:spPr bwMode="auto">
          <a:xfrm>
            <a:off x="533400" y="1600200"/>
            <a:ext cx="685800" cy="0"/>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US"/>
          </a:p>
        </p:txBody>
      </p:sp>
      <p:sp>
        <p:nvSpPr>
          <p:cNvPr id="4115" name="Line 23"/>
          <p:cNvSpPr>
            <a:spLocks noChangeShapeType="1"/>
          </p:cNvSpPr>
          <p:nvPr/>
        </p:nvSpPr>
        <p:spPr bwMode="auto">
          <a:xfrm flipH="1">
            <a:off x="9144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4"/>
          <p:cNvSpPr>
            <a:spLocks noChangeShapeType="1"/>
          </p:cNvSpPr>
          <p:nvPr/>
        </p:nvSpPr>
        <p:spPr bwMode="auto">
          <a:xfrm flipV="1">
            <a:off x="914400" y="1828800"/>
            <a:ext cx="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7" name="Line 25"/>
          <p:cNvSpPr>
            <a:spLocks noChangeShapeType="1"/>
          </p:cNvSpPr>
          <p:nvPr/>
        </p:nvSpPr>
        <p:spPr bwMode="auto">
          <a:xfrm>
            <a:off x="914400" y="1828800"/>
            <a:ext cx="304800" cy="0"/>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US"/>
          </a:p>
        </p:txBody>
      </p:sp>
      <p:sp>
        <p:nvSpPr>
          <p:cNvPr id="4118" name="Text Box 26"/>
          <p:cNvSpPr txBox="1">
            <a:spLocks noChangeArrowheads="1"/>
          </p:cNvSpPr>
          <p:nvPr/>
        </p:nvSpPr>
        <p:spPr bwMode="auto">
          <a:xfrm>
            <a:off x="5638800" y="1447800"/>
            <a:ext cx="76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Runoff</a:t>
            </a:r>
          </a:p>
        </p:txBody>
      </p:sp>
      <p:sp>
        <p:nvSpPr>
          <p:cNvPr id="4119" name="Rectangle 28"/>
          <p:cNvSpPr>
            <a:spLocks noChangeArrowheads="1"/>
          </p:cNvSpPr>
          <p:nvPr/>
        </p:nvSpPr>
        <p:spPr bwMode="auto">
          <a:xfrm>
            <a:off x="5638800" y="1371600"/>
            <a:ext cx="838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0" name="Line 29"/>
          <p:cNvSpPr>
            <a:spLocks noChangeShapeType="1"/>
          </p:cNvSpPr>
          <p:nvPr/>
        </p:nvSpPr>
        <p:spPr bwMode="auto">
          <a:xfrm>
            <a:off x="4876800" y="1600200"/>
            <a:ext cx="685800" cy="0"/>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765901" y="533400"/>
            <a:ext cx="5253105"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Feedbacks of Carbon on Water</a:t>
            </a:r>
            <a:endParaRPr lang="en-US" sz="3200" dirty="0">
              <a:latin typeface="Times New Roman" pitchFamily="18" charset="0"/>
              <a:cs typeface="Times New Roman" pitchFamily="18" charset="0"/>
            </a:endParaRPr>
          </a:p>
        </p:txBody>
      </p:sp>
      <p:sp>
        <p:nvSpPr>
          <p:cNvPr id="26" name="Text Box 22"/>
          <p:cNvSpPr txBox="1">
            <a:spLocks noChangeArrowheads="1"/>
          </p:cNvSpPr>
          <p:nvPr/>
        </p:nvSpPr>
        <p:spPr bwMode="auto">
          <a:xfrm>
            <a:off x="3352006" y="5112703"/>
            <a:ext cx="53340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dirty="0" err="1"/>
              <a:t>g</a:t>
            </a:r>
            <a:r>
              <a:rPr lang="en-US" sz="2800" baseline="-25000" dirty="0" err="1"/>
              <a:t>c</a:t>
            </a:r>
            <a:r>
              <a:rPr lang="en-US" sz="2800" dirty="0"/>
              <a:t> = </a:t>
            </a:r>
            <a:r>
              <a:rPr lang="en-US" sz="2800" i="1" dirty="0" err="1"/>
              <a:t>g</a:t>
            </a:r>
            <a:r>
              <a:rPr lang="en-US" sz="2800" i="1" baseline="-25000" dirty="0" err="1"/>
              <a:t>min</a:t>
            </a:r>
            <a:r>
              <a:rPr lang="en-US" sz="2800" i="1" baseline="-25000" dirty="0"/>
              <a:t> </a:t>
            </a:r>
            <a:r>
              <a:rPr lang="en-US" sz="2800" i="1" dirty="0"/>
              <a:t>LAI</a:t>
            </a:r>
            <a:r>
              <a:rPr lang="en-US" sz="2800" baseline="-25000" dirty="0"/>
              <a:t>  </a:t>
            </a:r>
            <a:r>
              <a:rPr lang="en-US" sz="2800" dirty="0"/>
              <a:t>+ </a:t>
            </a:r>
            <a:r>
              <a:rPr lang="en-US" sz="2800" i="1" dirty="0" err="1"/>
              <a:t>g</a:t>
            </a:r>
            <a:r>
              <a:rPr lang="en-US" sz="2800" i="1" baseline="-25000" dirty="0" err="1"/>
              <a:t>a</a:t>
            </a:r>
            <a:r>
              <a:rPr lang="en-US" sz="2800" dirty="0"/>
              <a:t> </a:t>
            </a:r>
            <a:r>
              <a:rPr lang="en-US" sz="2800" dirty="0" smtClean="0"/>
              <a:t>(</a:t>
            </a:r>
            <a:r>
              <a:rPr lang="en-US" sz="2800" i="1" dirty="0" smtClean="0"/>
              <a:t>GPP)</a:t>
            </a:r>
            <a:r>
              <a:rPr lang="en-US" sz="2800" dirty="0" smtClean="0"/>
              <a:t> (</a:t>
            </a:r>
            <a:r>
              <a:rPr lang="en-US" sz="2800" i="1" dirty="0" smtClean="0"/>
              <a:t>RH)</a:t>
            </a:r>
            <a:r>
              <a:rPr lang="en-US" sz="2800" i="1" baseline="-25000" dirty="0" smtClean="0"/>
              <a:t> </a:t>
            </a:r>
            <a:r>
              <a:rPr lang="en-US" sz="2800" i="1" dirty="0"/>
              <a:t>/ </a:t>
            </a:r>
            <a:r>
              <a:rPr lang="en-US" sz="2800" dirty="0"/>
              <a:t>[CO</a:t>
            </a:r>
            <a:r>
              <a:rPr lang="en-US" sz="2800" baseline="-25000" dirty="0"/>
              <a:t>2</a:t>
            </a:r>
            <a:r>
              <a:rPr lang="en-US" sz="2800" dirty="0"/>
              <a:t>]</a:t>
            </a:r>
            <a:endParaRPr lang="en-US" sz="2800" i="1" baseline="-25000" dirty="0"/>
          </a:p>
        </p:txBody>
      </p:sp>
      <p:sp>
        <p:nvSpPr>
          <p:cNvPr id="27" name="Text Box 26"/>
          <p:cNvSpPr txBox="1">
            <a:spLocks noChangeArrowheads="1"/>
          </p:cNvSpPr>
          <p:nvPr/>
        </p:nvSpPr>
        <p:spPr bwMode="auto">
          <a:xfrm>
            <a:off x="304006" y="5112703"/>
            <a:ext cx="3048000" cy="53181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Ball-Berry Model:</a:t>
            </a:r>
          </a:p>
        </p:txBody>
      </p:sp>
      <p:sp>
        <p:nvSpPr>
          <p:cNvPr id="28" name="Line 15"/>
          <p:cNvSpPr>
            <a:spLocks noChangeShapeType="1"/>
          </p:cNvSpPr>
          <p:nvPr/>
        </p:nvSpPr>
        <p:spPr bwMode="auto">
          <a:xfrm>
            <a:off x="4533900" y="3810000"/>
            <a:ext cx="685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9" name="Line 29"/>
          <p:cNvSpPr>
            <a:spLocks noChangeShapeType="1"/>
          </p:cNvSpPr>
          <p:nvPr/>
        </p:nvSpPr>
        <p:spPr bwMode="auto">
          <a:xfrm>
            <a:off x="4494602" y="4252912"/>
            <a:ext cx="685800" cy="0"/>
          </a:xfrm>
          <a:prstGeom prst="line">
            <a:avLst/>
          </a:prstGeom>
          <a:noFill/>
          <a:ln w="9525">
            <a:solidFill>
              <a:schemeClr val="tx1"/>
            </a:solidFill>
            <a:round/>
            <a:headEnd/>
            <a:tailEnd type="oval" w="lg" len="lg"/>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nvSpPr>
        <p:spPr>
          <a:xfrm>
            <a:off x="5410200" y="3669102"/>
            <a:ext cx="230864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p</a:t>
            </a:r>
            <a:r>
              <a:rPr lang="en-US" sz="1400" dirty="0" smtClean="0">
                <a:latin typeface="Times New Roman" panose="02020603050405020304" pitchFamily="18" charset="0"/>
                <a:cs typeface="Times New Roman" panose="02020603050405020304" pitchFamily="18" charset="0"/>
              </a:rPr>
              <a:t>ositive coupling: amplifying</a:t>
            </a:r>
            <a:endParaRPr lang="en-US" sz="1400" dirty="0">
              <a:latin typeface="Times New Roman" panose="02020603050405020304" pitchFamily="18" charset="0"/>
              <a:cs typeface="Times New Roman" panose="02020603050405020304" pitchFamily="18" charset="0"/>
            </a:endParaRPr>
          </a:p>
        </p:txBody>
      </p:sp>
      <p:sp>
        <p:nvSpPr>
          <p:cNvPr id="4" name="Rectangle 3"/>
          <p:cNvSpPr/>
          <p:nvPr/>
        </p:nvSpPr>
        <p:spPr>
          <a:xfrm>
            <a:off x="5423140" y="4099023"/>
            <a:ext cx="2359941" cy="307777"/>
          </a:xfrm>
          <a:prstGeom prst="rect">
            <a:avLst/>
          </a:prstGeom>
        </p:spPr>
        <p:txBody>
          <a:bodyPr wrap="none">
            <a:spAutoFit/>
          </a:bodyPr>
          <a:lstStyle/>
          <a:p>
            <a:r>
              <a:rPr lang="en-US" sz="1400" dirty="0" smtClean="0">
                <a:latin typeface="Times New Roman" panose="02020603050405020304" pitchFamily="18" charset="0"/>
                <a:cs typeface="Times New Roman" panose="02020603050405020304" pitchFamily="18" charset="0"/>
              </a:rPr>
              <a:t>negative </a:t>
            </a:r>
            <a:r>
              <a:rPr lang="en-US" sz="1400" dirty="0">
                <a:latin typeface="Times New Roman" panose="02020603050405020304" pitchFamily="18" charset="0"/>
                <a:cs typeface="Times New Roman" panose="02020603050405020304" pitchFamily="18" charset="0"/>
              </a:rPr>
              <a:t>coupling</a:t>
            </a:r>
            <a:r>
              <a:rPr lang="en-US" sz="1400" dirty="0" smtClean="0">
                <a:latin typeface="Times New Roman" panose="02020603050405020304" pitchFamily="18" charset="0"/>
                <a:cs typeface="Times New Roman" panose="02020603050405020304" pitchFamily="18" charset="0"/>
              </a:rPr>
              <a:t>: dampening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089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Key Results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4525963"/>
          </a:xfrm>
        </p:spPr>
        <p:txBody>
          <a:bodyPr>
            <a:normAutofit fontScale="92500"/>
          </a:bodyPr>
          <a:lstStyle/>
          <a:p>
            <a:r>
              <a:rPr lang="en-US" sz="2400" dirty="0" smtClean="0">
                <a:solidFill>
                  <a:schemeClr val="tx2"/>
                </a:solidFill>
                <a:latin typeface="Times New Roman" panose="02020603050405020304" pitchFamily="18" charset="0"/>
                <a:cs typeface="Times New Roman" panose="02020603050405020304" pitchFamily="18" charset="0"/>
              </a:rPr>
              <a:t>Increased urbanization and climate change in PA results in more runoff while increased urbanization results in more DIN leaching</a:t>
            </a:r>
            <a:endParaRPr lang="en-US" sz="2400" baseline="-25000" dirty="0" smtClean="0">
              <a:solidFill>
                <a:schemeClr val="tx2"/>
              </a:solidFill>
              <a:latin typeface="Times New Roman" panose="02020603050405020304" pitchFamily="18" charset="0"/>
              <a:cs typeface="Times New Roman" panose="02020603050405020304" pitchFamily="18" charset="0"/>
            </a:endParaRPr>
          </a:p>
          <a:p>
            <a:r>
              <a:rPr lang="en-US" sz="2400" dirty="0" smtClean="0">
                <a:solidFill>
                  <a:srgbClr val="00B0F0"/>
                </a:solidFill>
                <a:latin typeface="Times New Roman" panose="02020603050405020304" pitchFamily="18" charset="0"/>
                <a:cs typeface="Times New Roman" panose="02020603050405020304" pitchFamily="18" charset="0"/>
              </a:rPr>
              <a:t>Useful to use future storm scenarios to determine enhanced flooding in local watersheds</a:t>
            </a:r>
          </a:p>
          <a:p>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Comparing models to eddy covariance data requires accounting for forest disturbance</a:t>
            </a:r>
          </a:p>
          <a:p>
            <a:r>
              <a:rPr lang="en-US" sz="2400" dirty="0" smtClean="0">
                <a:solidFill>
                  <a:schemeClr val="accent3"/>
                </a:solidFill>
                <a:latin typeface="Times New Roman" panose="02020603050405020304" pitchFamily="18" charset="0"/>
                <a:cs typeface="Times New Roman" panose="02020603050405020304" pitchFamily="18" charset="0"/>
              </a:rPr>
              <a:t>Carbon storage has decreased due to LULC, climate, and ozone, but increased due to CO</a:t>
            </a:r>
            <a:r>
              <a:rPr lang="en-US" sz="2400" baseline="-25000" dirty="0" smtClean="0">
                <a:solidFill>
                  <a:schemeClr val="accent3"/>
                </a:solidFill>
                <a:latin typeface="Times New Roman" panose="02020603050405020304" pitchFamily="18" charset="0"/>
                <a:cs typeface="Times New Roman" panose="02020603050405020304" pitchFamily="18" charset="0"/>
              </a:rPr>
              <a:t>2 </a:t>
            </a:r>
            <a:r>
              <a:rPr lang="en-US" sz="2400" dirty="0" smtClean="0">
                <a:solidFill>
                  <a:schemeClr val="accent3"/>
                </a:solidFill>
                <a:latin typeface="Times New Roman" panose="02020603050405020304" pitchFamily="18" charset="0"/>
                <a:cs typeface="Times New Roman" panose="02020603050405020304" pitchFamily="18" charset="0"/>
              </a:rPr>
              <a:t>and </a:t>
            </a:r>
            <a:r>
              <a:rPr lang="en-US" sz="2400" dirty="0" err="1" smtClean="0">
                <a:solidFill>
                  <a:schemeClr val="accent3"/>
                </a:solidFill>
                <a:latin typeface="Times New Roman" panose="02020603050405020304" pitchFamily="18" charset="0"/>
                <a:cs typeface="Times New Roman" panose="02020603050405020304" pitchFamily="18" charset="0"/>
              </a:rPr>
              <a:t>Ndep</a:t>
            </a:r>
            <a:r>
              <a:rPr lang="en-US" sz="2400" dirty="0" smtClean="0">
                <a:solidFill>
                  <a:schemeClr val="accent3"/>
                </a:solidFill>
                <a:latin typeface="Times New Roman" panose="02020603050405020304" pitchFamily="18" charset="0"/>
                <a:cs typeface="Times New Roman" panose="02020603050405020304" pitchFamily="18" charset="0"/>
              </a:rPr>
              <a:t> in the Mid-Atlantic since 1700</a:t>
            </a:r>
          </a:p>
          <a:p>
            <a:r>
              <a:rPr lang="en-US" sz="2400" dirty="0" smtClean="0">
                <a:solidFill>
                  <a:schemeClr val="accent4"/>
                </a:solidFill>
                <a:latin typeface="Times New Roman" panose="02020603050405020304" pitchFamily="18" charset="0"/>
                <a:cs typeface="Times New Roman" panose="02020603050405020304" pitchFamily="18" charset="0"/>
              </a:rPr>
              <a:t>Runoff has increased due to LULC and slightly due to CO</a:t>
            </a:r>
            <a:r>
              <a:rPr lang="en-US" sz="2400" baseline="-25000" dirty="0" smtClean="0">
                <a:solidFill>
                  <a:schemeClr val="accent4"/>
                </a:solidFill>
                <a:latin typeface="Times New Roman" panose="02020603050405020304" pitchFamily="18" charset="0"/>
                <a:cs typeface="Times New Roman" panose="02020603050405020304" pitchFamily="18" charset="0"/>
              </a:rPr>
              <a:t>2</a:t>
            </a:r>
            <a:r>
              <a:rPr lang="en-US" sz="2400" dirty="0" smtClean="0">
                <a:solidFill>
                  <a:schemeClr val="accent4"/>
                </a:solidFill>
                <a:latin typeface="Times New Roman" panose="02020603050405020304" pitchFamily="18" charset="0"/>
                <a:cs typeface="Times New Roman" panose="02020603050405020304" pitchFamily="18" charset="0"/>
              </a:rPr>
              <a:t> and </a:t>
            </a:r>
            <a:r>
              <a:rPr lang="en-US" sz="2400" dirty="0" smtClean="0">
                <a:solidFill>
                  <a:schemeClr val="accent4"/>
                </a:solidFill>
                <a:latin typeface="Times New Roman" panose="02020603050405020304" pitchFamily="18" charset="0"/>
                <a:cs typeface="Times New Roman" panose="02020603050405020304" pitchFamily="18" charset="0"/>
              </a:rPr>
              <a:t>ozone</a:t>
            </a:r>
          </a:p>
          <a:p>
            <a:r>
              <a:rPr lang="en-US" sz="2400" dirty="0" smtClean="0">
                <a:solidFill>
                  <a:srgbClr val="FFFF00"/>
                </a:solidFill>
                <a:latin typeface="Times New Roman" panose="02020603050405020304" pitchFamily="18" charset="0"/>
                <a:cs typeface="Times New Roman" panose="02020603050405020304" pitchFamily="18" charset="0"/>
              </a:rPr>
              <a:t>Model underestimating carbon sink?</a:t>
            </a:r>
          </a:p>
          <a:p>
            <a:endParaRPr lang="en-US" sz="2400" dirty="0" smtClean="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216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Thanks!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371600"/>
            <a:ext cx="8229600" cy="4876800"/>
          </a:xfrm>
        </p:spPr>
        <p:txBody>
          <a:bodyPr>
            <a:normAutofit/>
          </a:bodyPr>
          <a:lstStyle/>
          <a:p>
            <a:pPr marL="0" indent="0">
              <a:buNone/>
            </a:pPr>
            <a:r>
              <a:rPr lang="en-US" sz="1800" b="1" dirty="0" smtClean="0">
                <a:latin typeface="Times New Roman" pitchFamily="18" charset="0"/>
                <a:cs typeface="Times New Roman" pitchFamily="18" charset="0"/>
              </a:rPr>
              <a:t>M.S. Students: </a:t>
            </a:r>
            <a:r>
              <a:rPr lang="en-US" sz="1800" dirty="0" smtClean="0">
                <a:latin typeface="Times New Roman" pitchFamily="18" charset="0"/>
                <a:cs typeface="Times New Roman" pitchFamily="18" charset="0"/>
              </a:rPr>
              <a:t>Shree </a:t>
            </a:r>
            <a:r>
              <a:rPr lang="en-US" sz="1800" dirty="0" err="1" smtClean="0">
                <a:latin typeface="Times New Roman" pitchFamily="18" charset="0"/>
                <a:cs typeface="Times New Roman" pitchFamily="18" charset="0"/>
              </a:rPr>
              <a:t>Dangal</a:t>
            </a:r>
            <a:endParaRPr lang="en-US" sz="1800" dirty="0" smtClean="0">
              <a:latin typeface="Times New Roman" pitchFamily="18" charset="0"/>
              <a:cs typeface="Times New Roman" pitchFamily="18" charset="0"/>
            </a:endParaRPr>
          </a:p>
          <a:p>
            <a:pPr marL="0" indent="0">
              <a:buNone/>
            </a:pPr>
            <a:r>
              <a:rPr lang="en-US" sz="1800" b="1" dirty="0" smtClean="0">
                <a:latin typeface="Times New Roman" pitchFamily="18" charset="0"/>
                <a:cs typeface="Times New Roman" pitchFamily="18" charset="0"/>
              </a:rPr>
              <a:t>Ph.D. Students: </a:t>
            </a:r>
            <a:r>
              <a:rPr lang="en-US" sz="1800" dirty="0" err="1" smtClean="0">
                <a:latin typeface="Times New Roman" pitchFamily="18" charset="0"/>
                <a:cs typeface="Times New Roman" pitchFamily="18" charset="0"/>
              </a:rPr>
              <a:t>Mingkai</a:t>
            </a:r>
            <a:r>
              <a:rPr lang="en-US" sz="1800" dirty="0" smtClean="0">
                <a:latin typeface="Times New Roman" pitchFamily="18" charset="0"/>
                <a:cs typeface="Times New Roman" pitchFamily="18" charset="0"/>
              </a:rPr>
              <a:t> Jiang, </a:t>
            </a:r>
            <a:r>
              <a:rPr lang="en-US" sz="1800" dirty="0" err="1" smtClean="0">
                <a:latin typeface="Times New Roman" pitchFamily="18" charset="0"/>
                <a:cs typeface="Times New Roman" pitchFamily="18" charset="0"/>
              </a:rPr>
              <a:t>Jien</a:t>
            </a:r>
            <a:r>
              <a:rPr lang="en-US" sz="1800" dirty="0" smtClean="0">
                <a:latin typeface="Times New Roman" pitchFamily="18" charset="0"/>
                <a:cs typeface="Times New Roman" pitchFamily="18" charset="0"/>
              </a:rPr>
              <a:t> Zhang, Travis Andrews</a:t>
            </a:r>
          </a:p>
          <a:p>
            <a:pPr marL="0" indent="0">
              <a:buNone/>
            </a:pPr>
            <a:r>
              <a:rPr lang="en-US" sz="1800" b="1" dirty="0" smtClean="0">
                <a:latin typeface="Times New Roman" pitchFamily="18" charset="0"/>
                <a:cs typeface="Times New Roman" pitchFamily="18" charset="0"/>
              </a:rPr>
              <a:t>Postdoc: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Eungul</a:t>
            </a:r>
            <a:r>
              <a:rPr lang="en-US" sz="1800" dirty="0" smtClean="0">
                <a:latin typeface="Times New Roman" pitchFamily="18" charset="0"/>
                <a:cs typeface="Times New Roman" pitchFamily="18" charset="0"/>
              </a:rPr>
              <a:t> Lee</a:t>
            </a:r>
          </a:p>
          <a:p>
            <a:pPr marL="0" indent="0">
              <a:buNone/>
            </a:pPr>
            <a:r>
              <a:rPr lang="en-US" sz="1800" b="1" dirty="0" smtClean="0">
                <a:latin typeface="Times New Roman" pitchFamily="18" charset="0"/>
                <a:cs typeface="Times New Roman" pitchFamily="18" charset="0"/>
              </a:rPr>
              <a:t>Research Associate: </a:t>
            </a:r>
            <a:r>
              <a:rPr lang="en-US" sz="1800" dirty="0" err="1" smtClean="0">
                <a:latin typeface="Times New Roman" pitchFamily="18" charset="0"/>
                <a:cs typeface="Times New Roman" pitchFamily="18" charset="0"/>
              </a:rPr>
              <a:t>Zavareh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Kothavala</a:t>
            </a:r>
            <a:endParaRPr lang="en-US" sz="1800" dirty="0" smtClean="0">
              <a:latin typeface="Times New Roman" pitchFamily="18" charset="0"/>
              <a:cs typeface="Times New Roman" pitchFamily="18" charset="0"/>
            </a:endParaRPr>
          </a:p>
          <a:p>
            <a:pPr marL="0" indent="0">
              <a:buNone/>
            </a:pPr>
            <a:r>
              <a:rPr lang="en-US" sz="1800" b="1" dirty="0" smtClean="0">
                <a:latin typeface="Times New Roman" pitchFamily="18" charset="0"/>
                <a:cs typeface="Times New Roman" pitchFamily="18" charset="0"/>
              </a:rPr>
              <a:t>Undergraduates:</a:t>
            </a:r>
            <a:r>
              <a:rPr lang="en-US" sz="1800" dirty="0" smtClean="0">
                <a:latin typeface="Times New Roman" pitchFamily="18" charset="0"/>
                <a:cs typeface="Times New Roman" pitchFamily="18" charset="0"/>
              </a:rPr>
              <a:t> Lauren </a:t>
            </a:r>
            <a:r>
              <a:rPr lang="en-US" sz="1800" dirty="0" err="1" smtClean="0">
                <a:latin typeface="Times New Roman" pitchFamily="18" charset="0"/>
                <a:cs typeface="Times New Roman" pitchFamily="18" charset="0"/>
              </a:rPr>
              <a:t>Schneck</a:t>
            </a:r>
            <a:r>
              <a:rPr lang="en-US" sz="1800" dirty="0" smtClean="0">
                <a:latin typeface="Times New Roman" pitchFamily="18" charset="0"/>
                <a:cs typeface="Times New Roman" pitchFamily="18" charset="0"/>
              </a:rPr>
              <a:t>, Cathy Withers, David </a:t>
            </a:r>
            <a:r>
              <a:rPr lang="en-US" sz="1800" dirty="0" err="1" smtClean="0">
                <a:latin typeface="Times New Roman" pitchFamily="18" charset="0"/>
                <a:cs typeface="Times New Roman" pitchFamily="18" charset="0"/>
              </a:rPr>
              <a:t>Kolvek</a:t>
            </a:r>
            <a:r>
              <a:rPr lang="en-US" sz="1800" dirty="0" smtClean="0">
                <a:latin typeface="Times New Roman" pitchFamily="18" charset="0"/>
                <a:cs typeface="Times New Roman" pitchFamily="18" charset="0"/>
              </a:rPr>
              <a:t>, Trista </a:t>
            </a:r>
            <a:r>
              <a:rPr lang="en-US" sz="1800" dirty="0" err="1" smtClean="0">
                <a:latin typeface="Times New Roman" pitchFamily="18" charset="0"/>
                <a:cs typeface="Times New Roman" pitchFamily="18" charset="0"/>
              </a:rPr>
              <a:t>Barthol</a:t>
            </a:r>
            <a:r>
              <a:rPr lang="en-US" sz="1800" dirty="0" smtClean="0">
                <a:latin typeface="Times New Roman" pitchFamily="18" charset="0"/>
                <a:cs typeface="Times New Roman" pitchFamily="18" charset="0"/>
              </a:rPr>
              <a:t>, Peter Phelps, Jonathan Chang</a:t>
            </a:r>
          </a:p>
          <a:p>
            <a:pPr marL="0" indent="0">
              <a:buNone/>
            </a:pPr>
            <a:r>
              <a:rPr lang="en-US" sz="1800" b="1" dirty="0" smtClean="0">
                <a:latin typeface="Times New Roman" pitchFamily="18" charset="0"/>
                <a:cs typeface="Times New Roman" pitchFamily="18" charset="0"/>
              </a:rPr>
              <a:t>Co-Authors:</a:t>
            </a:r>
            <a:r>
              <a:rPr lang="en-US" sz="1800" dirty="0" smtClean="0">
                <a:latin typeface="Times New Roman" pitchFamily="18" charset="0"/>
                <a:cs typeface="Times New Roman" pitchFamily="18" charset="0"/>
              </a:rPr>
              <a:t> T. Cronin, J. </a:t>
            </a:r>
            <a:r>
              <a:rPr lang="en-US" sz="1800" dirty="0" err="1" smtClean="0">
                <a:latin typeface="Times New Roman" pitchFamily="18" charset="0"/>
                <a:cs typeface="Times New Roman" pitchFamily="18" charset="0"/>
              </a:rPr>
              <a:t>Melillo</a:t>
            </a:r>
            <a:r>
              <a:rPr lang="en-US" sz="1800" dirty="0" smtClean="0">
                <a:latin typeface="Times New Roman" pitchFamily="18" charset="0"/>
                <a:cs typeface="Times New Roman" pitchFamily="18" charset="0"/>
              </a:rPr>
              <a:t>, D. </a:t>
            </a:r>
            <a:r>
              <a:rPr lang="en-US" sz="1800" dirty="0" err="1" smtClean="0">
                <a:latin typeface="Times New Roman" pitchFamily="18" charset="0"/>
                <a:cs typeface="Times New Roman" pitchFamily="18" charset="0"/>
              </a:rPr>
              <a:t>Kicklighter</a:t>
            </a:r>
            <a:r>
              <a:rPr lang="en-US" sz="1800" dirty="0" smtClean="0">
                <a:latin typeface="Times New Roman" pitchFamily="18" charset="0"/>
                <a:cs typeface="Times New Roman" pitchFamily="18" charset="0"/>
              </a:rPr>
              <a:t>, A. Schlosser, D. </a:t>
            </a:r>
            <a:r>
              <a:rPr lang="en-US" sz="1800" dirty="0" err="1" smtClean="0">
                <a:latin typeface="Times New Roman" pitchFamily="18" charset="0"/>
                <a:cs typeface="Times New Roman" pitchFamily="18" charset="0"/>
              </a:rPr>
              <a:t>Sahagian</a:t>
            </a:r>
            <a:r>
              <a:rPr lang="en-US" sz="1800" dirty="0" smtClean="0">
                <a:latin typeface="Times New Roman" pitchFamily="18" charset="0"/>
                <a:cs typeface="Times New Roman" pitchFamily="18" charset="0"/>
              </a:rPr>
              <a:t>, M. </a:t>
            </a:r>
            <a:r>
              <a:rPr lang="en-US" sz="1800" dirty="0" err="1" smtClean="0">
                <a:latin typeface="Times New Roman" pitchFamily="18" charset="0"/>
                <a:cs typeface="Times New Roman" pitchFamily="18" charset="0"/>
              </a:rPr>
              <a:t>Hurteau</a:t>
            </a:r>
            <a:endParaRPr lang="en-US" sz="1800" dirty="0" smtClean="0">
              <a:latin typeface="Times New Roman" pitchFamily="18" charset="0"/>
              <a:cs typeface="Times New Roman" pitchFamily="18" charset="0"/>
            </a:endParaRPr>
          </a:p>
          <a:p>
            <a:pPr marL="0" indent="0">
              <a:buNone/>
            </a:pPr>
            <a:r>
              <a:rPr lang="en-US" sz="1800" b="1" dirty="0" smtClean="0">
                <a:latin typeface="Times New Roman" pitchFamily="18" charset="0"/>
                <a:cs typeface="Times New Roman" pitchFamily="18" charset="0"/>
              </a:rPr>
              <a:t>Assistance:</a:t>
            </a:r>
            <a:r>
              <a:rPr lang="en-US" sz="1800" dirty="0" smtClean="0">
                <a:latin typeface="Times New Roman" pitchFamily="18" charset="0"/>
                <a:cs typeface="Times New Roman" pitchFamily="18" charset="0"/>
              </a:rPr>
              <a:t> B. Hargreaves, D. Morris, D. </a:t>
            </a:r>
            <a:r>
              <a:rPr lang="en-US" sz="1800" dirty="0" err="1" smtClean="0">
                <a:latin typeface="Times New Roman" pitchFamily="18" charset="0"/>
                <a:cs typeface="Times New Roman" pitchFamily="18" charset="0"/>
              </a:rPr>
              <a:t>Sahagian</a:t>
            </a:r>
            <a:endParaRPr lang="en-US" sz="1800" dirty="0" smtClean="0">
              <a:latin typeface="Times New Roman" pitchFamily="18" charset="0"/>
              <a:cs typeface="Times New Roman" pitchFamily="18" charset="0"/>
            </a:endParaRPr>
          </a:p>
          <a:p>
            <a:pPr marL="0" indent="0">
              <a:buNone/>
            </a:pPr>
            <a:r>
              <a:rPr lang="en-US" sz="1800" b="1" dirty="0" smtClean="0">
                <a:latin typeface="Times New Roman" pitchFamily="18" charset="0"/>
                <a:cs typeface="Times New Roman" pitchFamily="18" charset="0"/>
              </a:rPr>
              <a:t>Funding Agencies: </a:t>
            </a:r>
            <a:r>
              <a:rPr lang="en-US" sz="1800" dirty="0" smtClean="0">
                <a:latin typeface="Times New Roman" pitchFamily="18" charset="0"/>
                <a:cs typeface="Times New Roman" pitchFamily="18" charset="0"/>
              </a:rPr>
              <a:t>MIT, </a:t>
            </a:r>
            <a:r>
              <a:rPr lang="en-US" sz="1800" dirty="0" err="1" smtClean="0">
                <a:latin typeface="Times New Roman" pitchFamily="18" charset="0"/>
                <a:cs typeface="Times New Roman" pitchFamily="18" charset="0"/>
              </a:rPr>
              <a:t>Westwind</a:t>
            </a:r>
            <a:r>
              <a:rPr lang="en-US" sz="1800" dirty="0" smtClean="0">
                <a:latin typeface="Times New Roman" pitchFamily="18" charset="0"/>
                <a:cs typeface="Times New Roman" pitchFamily="18" charset="0"/>
              </a:rPr>
              <a:t> Foundation, Lehigh University, DOE (Basic Research and Modeling to Support Integrated Assessment), NSF (</a:t>
            </a:r>
            <a:r>
              <a:rPr lang="en-US" sz="1800" dirty="0" err="1" smtClean="0">
                <a:latin typeface="Times New Roman" pitchFamily="18" charset="0"/>
                <a:cs typeface="Times New Roman" pitchFamily="18" charset="0"/>
              </a:rPr>
              <a:t>Macrosystems</a:t>
            </a:r>
            <a:r>
              <a:rPr lang="en-US" sz="1800" dirty="0" smtClean="0">
                <a:latin typeface="Times New Roman" pitchFamily="18" charset="0"/>
                <a:cs typeface="Times New Roman" pitchFamily="18" charset="0"/>
              </a:rPr>
              <a:t> Biology).</a:t>
            </a:r>
          </a:p>
          <a:p>
            <a:pPr marL="0" indent="0">
              <a:buNone/>
            </a:pPr>
            <a:r>
              <a:rPr lang="en-US" sz="1800" b="1" dirty="0" smtClean="0">
                <a:latin typeface="Times New Roman" pitchFamily="18" charset="0"/>
                <a:cs typeface="Times New Roman" pitchFamily="18" charset="0"/>
              </a:rPr>
              <a:t>Computational Time: </a:t>
            </a:r>
            <a:r>
              <a:rPr lang="en-US" sz="1800" dirty="0">
                <a:latin typeface="Times New Roman" pitchFamily="18" charset="0"/>
                <a:cs typeface="Times New Roman" pitchFamily="18" charset="0"/>
              </a:rPr>
              <a:t>NSF Yellowstone </a:t>
            </a:r>
            <a:r>
              <a:rPr lang="en-US" sz="1800" dirty="0" err="1">
                <a:latin typeface="Times New Roman" pitchFamily="18" charset="0"/>
                <a:cs typeface="Times New Roman" pitchFamily="18" charset="0"/>
              </a:rPr>
              <a:t>supercluster</a:t>
            </a:r>
            <a:r>
              <a:rPr lang="en-US" sz="1800" dirty="0">
                <a:latin typeface="Times New Roman" pitchFamily="18" charset="0"/>
                <a:cs typeface="Times New Roman" pitchFamily="18" charset="0"/>
              </a:rPr>
              <a:t> at Computational and Information Systems Laboratory (CISL)</a:t>
            </a:r>
            <a:endParaRPr lang="en-US" sz="1800" b="1" dirty="0" smtClean="0">
              <a:latin typeface="Times New Roman" pitchFamily="18" charset="0"/>
              <a:cs typeface="Times New Roman" pitchFamily="18" charset="0"/>
            </a:endParaRPr>
          </a:p>
          <a:p>
            <a:pPr marL="0" indent="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17692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9510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247021"/>
            <a:ext cx="1802096" cy="338554"/>
          </a:xfrm>
          <a:prstGeom prst="rect">
            <a:avLst/>
          </a:prstGeom>
          <a:noFill/>
        </p:spPr>
        <p:txBody>
          <a:bodyPr wrap="none" rtlCol="0">
            <a:spAutoFit/>
          </a:bodyPr>
          <a:lstStyle/>
          <a:p>
            <a:r>
              <a:rPr lang="en-US" sz="1600" dirty="0" smtClean="0"/>
              <a:t>(</a:t>
            </a:r>
            <a:r>
              <a:rPr lang="en-US" sz="1600" dirty="0" err="1" smtClean="0"/>
              <a:t>Felzer</a:t>
            </a:r>
            <a:r>
              <a:rPr lang="en-US" sz="1600" dirty="0"/>
              <a:t> </a:t>
            </a:r>
            <a:r>
              <a:rPr lang="en-US" sz="1600" dirty="0" smtClean="0"/>
              <a:t>et al., 2012)</a:t>
            </a:r>
            <a:endParaRPr lang="en-US" sz="1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166" t="6168" r="15060" b="12086"/>
          <a:stretch/>
        </p:blipFill>
        <p:spPr>
          <a:xfrm>
            <a:off x="1066800" y="304800"/>
            <a:ext cx="6928757" cy="5606143"/>
          </a:xfrm>
          <a:prstGeom prst="rect">
            <a:avLst/>
          </a:prstGeom>
        </p:spPr>
      </p:pic>
    </p:spTree>
    <p:extLst>
      <p:ext uri="{BB962C8B-B14F-4D97-AF65-F5344CB8AC3E}">
        <p14:creationId xmlns:p14="http://schemas.microsoft.com/office/powerpoint/2010/main" val="220812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Environmental Stresses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tx2"/>
                </a:solidFill>
                <a:latin typeface="Times New Roman" pitchFamily="18" charset="0"/>
                <a:cs typeface="Times New Roman" pitchFamily="18" charset="0"/>
              </a:rPr>
              <a:t>Rising atmospheric CO</a:t>
            </a:r>
            <a:r>
              <a:rPr lang="en-US" baseline="-25000" dirty="0" smtClean="0">
                <a:solidFill>
                  <a:schemeClr val="tx2"/>
                </a:solidFill>
                <a:latin typeface="Times New Roman" pitchFamily="18" charset="0"/>
                <a:cs typeface="Times New Roman" pitchFamily="18" charset="0"/>
              </a:rPr>
              <a:t>2</a:t>
            </a:r>
          </a:p>
          <a:p>
            <a:r>
              <a:rPr lang="en-US" dirty="0" smtClean="0">
                <a:solidFill>
                  <a:schemeClr val="accent2"/>
                </a:solidFill>
                <a:latin typeface="Times New Roman" pitchFamily="18" charset="0"/>
                <a:cs typeface="Times New Roman" pitchFamily="18" charset="0"/>
              </a:rPr>
              <a:t>Climate variability and change</a:t>
            </a:r>
          </a:p>
          <a:p>
            <a:r>
              <a:rPr lang="en-US" dirty="0" smtClean="0">
                <a:solidFill>
                  <a:schemeClr val="accent3"/>
                </a:solidFill>
                <a:latin typeface="Times New Roman" pitchFamily="18" charset="0"/>
                <a:cs typeface="Times New Roman" pitchFamily="18" charset="0"/>
              </a:rPr>
              <a:t>Land use cover and change</a:t>
            </a:r>
          </a:p>
          <a:p>
            <a:r>
              <a:rPr lang="en-US" dirty="0" smtClean="0">
                <a:solidFill>
                  <a:schemeClr val="accent6"/>
                </a:solidFill>
                <a:latin typeface="Times New Roman" pitchFamily="18" charset="0"/>
                <a:cs typeface="Times New Roman" pitchFamily="18" charset="0"/>
              </a:rPr>
              <a:t>Nitrogen deposition and fertilizer</a:t>
            </a:r>
          </a:p>
          <a:p>
            <a:r>
              <a:rPr lang="en-US" dirty="0" smtClean="0">
                <a:solidFill>
                  <a:srgbClr val="00B0F0"/>
                </a:solidFill>
                <a:latin typeface="Times New Roman" pitchFamily="18" charset="0"/>
                <a:cs typeface="Times New Roman" pitchFamily="18" charset="0"/>
              </a:rPr>
              <a:t>Ozone near surface</a:t>
            </a:r>
            <a:endParaRPr lang="en-US"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237205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762000" y="1004977"/>
            <a:ext cx="7791498" cy="4910554"/>
            <a:chOff x="1524000" y="990600"/>
            <a:chExt cx="7791498" cy="4910554"/>
          </a:xfrm>
        </p:grpSpPr>
        <p:grpSp>
          <p:nvGrpSpPr>
            <p:cNvPr id="3" name="Group 57"/>
            <p:cNvGrpSpPr/>
            <p:nvPr/>
          </p:nvGrpSpPr>
          <p:grpSpPr>
            <a:xfrm>
              <a:off x="1524000" y="990600"/>
              <a:ext cx="7256804" cy="4910554"/>
              <a:chOff x="1676400" y="609600"/>
              <a:chExt cx="7256804" cy="4910554"/>
            </a:xfrm>
          </p:grpSpPr>
          <p:sp>
            <p:nvSpPr>
              <p:cNvPr id="4" name="Rectangle 3"/>
              <p:cNvSpPr/>
              <p:nvPr/>
            </p:nvSpPr>
            <p:spPr>
              <a:xfrm>
                <a:off x="1676400" y="1828800"/>
                <a:ext cx="914400" cy="9144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3962400" y="1752600"/>
                <a:ext cx="914400" cy="9144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Times New Roman" pitchFamily="18" charset="0"/>
                    <a:cs typeface="Times New Roman" pitchFamily="18" charset="0"/>
                  </a:rPr>
                  <a:t>SOC</a:t>
                </a:r>
                <a:endParaRPr lang="en-US" sz="1600" dirty="0">
                  <a:latin typeface="Times New Roman" pitchFamily="18" charset="0"/>
                  <a:cs typeface="Times New Roman" pitchFamily="18" charset="0"/>
                </a:endParaRPr>
              </a:p>
            </p:txBody>
          </p:sp>
          <p:sp>
            <p:nvSpPr>
              <p:cNvPr id="6" name="Rectangle 5"/>
              <p:cNvSpPr/>
              <p:nvPr/>
            </p:nvSpPr>
            <p:spPr>
              <a:xfrm>
                <a:off x="5410200" y="1752600"/>
                <a:ext cx="914400" cy="91440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962400" y="3429000"/>
                <a:ext cx="914400" cy="9144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5410200" y="3429000"/>
                <a:ext cx="914400" cy="91440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7467600" y="3505200"/>
                <a:ext cx="914400"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3200400" y="1371600"/>
                <a:ext cx="3810000" cy="3429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SOC</a:t>
                </a:r>
                <a:endParaRPr lang="en-US" dirty="0">
                  <a:latin typeface="Times New Roman" pitchFamily="18" charset="0"/>
                  <a:cs typeface="Times New Roman" pitchFamily="18" charset="0"/>
                </a:endParaRPr>
              </a:p>
            </p:txBody>
          </p:sp>
          <p:sp>
            <p:nvSpPr>
              <p:cNvPr id="12" name="Rectangle 11"/>
              <p:cNvSpPr/>
              <p:nvPr/>
            </p:nvSpPr>
            <p:spPr>
              <a:xfrm>
                <a:off x="5562600" y="2057400"/>
                <a:ext cx="593432" cy="338554"/>
              </a:xfrm>
              <a:prstGeom prst="rect">
                <a:avLst/>
              </a:prstGeom>
            </p:spPr>
            <p:txBody>
              <a:bodyPr wrap="none">
                <a:spAutoFit/>
              </a:bodyPr>
              <a:lstStyle/>
              <a:p>
                <a:pPr algn="ctr"/>
                <a:r>
                  <a:rPr lang="en-US" sz="1600" dirty="0" smtClean="0">
                    <a:latin typeface="Times New Roman" pitchFamily="18" charset="0"/>
                    <a:cs typeface="Times New Roman" pitchFamily="18" charset="0"/>
                  </a:rPr>
                  <a:t>SON</a:t>
                </a:r>
                <a:endParaRPr lang="en-US" sz="1600" dirty="0">
                  <a:latin typeface="Times New Roman" pitchFamily="18" charset="0"/>
                  <a:cs typeface="Times New Roman" pitchFamily="18" charset="0"/>
                </a:endParaRPr>
              </a:p>
            </p:txBody>
          </p:sp>
          <p:sp>
            <p:nvSpPr>
              <p:cNvPr id="13" name="Rectangle 12"/>
              <p:cNvSpPr/>
              <p:nvPr/>
            </p:nvSpPr>
            <p:spPr>
              <a:xfrm>
                <a:off x="4114800" y="3657600"/>
                <a:ext cx="615874" cy="338554"/>
              </a:xfrm>
              <a:prstGeom prst="rect">
                <a:avLst/>
              </a:prstGeom>
            </p:spPr>
            <p:txBody>
              <a:bodyPr wrap="none">
                <a:spAutoFit/>
              </a:bodyPr>
              <a:lstStyle/>
              <a:p>
                <a:pPr algn="ctr"/>
                <a:r>
                  <a:rPr lang="en-US" sz="1600" dirty="0">
                    <a:latin typeface="Times New Roman" pitchFamily="18" charset="0"/>
                    <a:cs typeface="Times New Roman" pitchFamily="18" charset="0"/>
                  </a:rPr>
                  <a:t>D</a:t>
                </a:r>
                <a:r>
                  <a:rPr lang="en-US" sz="1600" dirty="0" smtClean="0">
                    <a:latin typeface="Times New Roman" pitchFamily="18" charset="0"/>
                    <a:cs typeface="Times New Roman" pitchFamily="18" charset="0"/>
                  </a:rPr>
                  <a:t>OC</a:t>
                </a:r>
                <a:endParaRPr lang="en-US" sz="1600" dirty="0">
                  <a:latin typeface="Times New Roman" pitchFamily="18" charset="0"/>
                  <a:cs typeface="Times New Roman" pitchFamily="18" charset="0"/>
                </a:endParaRPr>
              </a:p>
            </p:txBody>
          </p:sp>
          <p:sp>
            <p:nvSpPr>
              <p:cNvPr id="14" name="Rectangle 13"/>
              <p:cNvSpPr/>
              <p:nvPr/>
            </p:nvSpPr>
            <p:spPr>
              <a:xfrm>
                <a:off x="5562600" y="3657600"/>
                <a:ext cx="627096" cy="338554"/>
              </a:xfrm>
              <a:prstGeom prst="rect">
                <a:avLst/>
              </a:prstGeom>
            </p:spPr>
            <p:txBody>
              <a:bodyPr wrap="none">
                <a:spAutoFit/>
              </a:bodyPr>
              <a:lstStyle/>
              <a:p>
                <a:pPr algn="ctr"/>
                <a:r>
                  <a:rPr lang="en-US" sz="1600" dirty="0" smtClean="0">
                    <a:latin typeface="Times New Roman" pitchFamily="18" charset="0"/>
                    <a:cs typeface="Times New Roman" pitchFamily="18" charset="0"/>
                  </a:rPr>
                  <a:t>DON</a:t>
                </a:r>
                <a:endParaRPr lang="en-US" sz="1600" dirty="0">
                  <a:latin typeface="Times New Roman" pitchFamily="18" charset="0"/>
                  <a:cs typeface="Times New Roman" pitchFamily="18" charset="0"/>
                </a:endParaRPr>
              </a:p>
            </p:txBody>
          </p:sp>
          <p:sp>
            <p:nvSpPr>
              <p:cNvPr id="15" name="Rectangle 14"/>
              <p:cNvSpPr/>
              <p:nvPr/>
            </p:nvSpPr>
            <p:spPr>
              <a:xfrm>
                <a:off x="1752600" y="2057400"/>
                <a:ext cx="740908" cy="338554"/>
              </a:xfrm>
              <a:prstGeom prst="rect">
                <a:avLst/>
              </a:prstGeom>
            </p:spPr>
            <p:txBody>
              <a:bodyPr wrap="none">
                <a:spAutoFit/>
              </a:bodyPr>
              <a:lstStyle/>
              <a:p>
                <a:pPr algn="ctr"/>
                <a:r>
                  <a:rPr lang="en-US" sz="1600" dirty="0" smtClean="0">
                    <a:latin typeface="Times New Roman" pitchFamily="18" charset="0"/>
                    <a:cs typeface="Times New Roman" pitchFamily="18" charset="0"/>
                  </a:rPr>
                  <a:t>VEGC</a:t>
                </a:r>
                <a:endParaRPr lang="en-US" sz="1600" dirty="0">
                  <a:latin typeface="Times New Roman" pitchFamily="18" charset="0"/>
                  <a:cs typeface="Times New Roman" pitchFamily="18" charset="0"/>
                </a:endParaRPr>
              </a:p>
            </p:txBody>
          </p:sp>
          <p:sp>
            <p:nvSpPr>
              <p:cNvPr id="16" name="Rectangle 15"/>
              <p:cNvSpPr/>
              <p:nvPr/>
            </p:nvSpPr>
            <p:spPr>
              <a:xfrm>
                <a:off x="7543800" y="3733800"/>
                <a:ext cx="847220" cy="369332"/>
              </a:xfrm>
              <a:prstGeom prst="rect">
                <a:avLst/>
              </a:prstGeom>
            </p:spPr>
            <p:txBody>
              <a:bodyPr wrap="none">
                <a:spAutoFit/>
              </a:bodyPr>
              <a:lstStyle/>
              <a:p>
                <a:pPr algn="ctr"/>
                <a:r>
                  <a:rPr lang="en-US" dirty="0" err="1" smtClean="0">
                    <a:latin typeface="Times New Roman" pitchFamily="18" charset="0"/>
                    <a:cs typeface="Times New Roman" pitchFamily="18" charset="0"/>
                  </a:rPr>
                  <a:t>AvailN</a:t>
                </a:r>
                <a:endParaRPr lang="en-US" dirty="0">
                  <a:latin typeface="Times New Roman" pitchFamily="18" charset="0"/>
                  <a:cs typeface="Times New Roman" pitchFamily="18" charset="0"/>
                </a:endParaRPr>
              </a:p>
            </p:txBody>
          </p:sp>
          <p:cxnSp>
            <p:nvCxnSpPr>
              <p:cNvPr id="18" name="Straight Arrow Connector 17"/>
              <p:cNvCxnSpPr/>
              <p:nvPr/>
            </p:nvCxnSpPr>
            <p:spPr>
              <a:xfrm rot="5400000" flipH="1" flipV="1">
                <a:off x="4039394" y="1371600"/>
                <a:ext cx="761206"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191000" y="609600"/>
                <a:ext cx="389850"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R</a:t>
                </a:r>
                <a:r>
                  <a:rPr lang="en-US" sz="1600" baseline="-25000" dirty="0" err="1" smtClean="0">
                    <a:latin typeface="Times New Roman" pitchFamily="18" charset="0"/>
                    <a:cs typeface="Times New Roman" pitchFamily="18" charset="0"/>
                  </a:rPr>
                  <a:t>h</a:t>
                </a:r>
                <a:endParaRPr lang="en-US" sz="1600" baseline="-25000" dirty="0">
                  <a:latin typeface="Times New Roman" pitchFamily="18" charset="0"/>
                  <a:cs typeface="Times New Roman" pitchFamily="18" charset="0"/>
                </a:endParaRPr>
              </a:p>
            </p:txBody>
          </p:sp>
          <p:cxnSp>
            <p:nvCxnSpPr>
              <p:cNvPr id="22" name="Straight Arrow Connector 21"/>
              <p:cNvCxnSpPr>
                <a:stCxn id="5" idx="2"/>
                <a:endCxn id="7" idx="0"/>
              </p:cNvCxnSpPr>
              <p:nvPr/>
            </p:nvCxnSpPr>
            <p:spPr>
              <a:xfrm rot="5400000">
                <a:off x="4038600" y="3048000"/>
                <a:ext cx="76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rot="5400000">
                <a:off x="5487194" y="3047206"/>
                <a:ext cx="76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429000" y="2895600"/>
                <a:ext cx="992579"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DOCprod</a:t>
                </a:r>
                <a:endParaRPr lang="en-US" sz="1600" dirty="0">
                  <a:latin typeface="Times New Roman" pitchFamily="18" charset="0"/>
                  <a:cs typeface="Times New Roman" pitchFamily="18" charset="0"/>
                </a:endParaRPr>
              </a:p>
            </p:txBody>
          </p:sp>
          <p:sp>
            <p:nvSpPr>
              <p:cNvPr id="25" name="TextBox 24"/>
              <p:cNvSpPr txBox="1"/>
              <p:nvPr/>
            </p:nvSpPr>
            <p:spPr>
              <a:xfrm>
                <a:off x="4876800" y="2895600"/>
                <a:ext cx="1003801"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DONprod</a:t>
                </a:r>
                <a:endParaRPr lang="en-US" sz="1600" dirty="0">
                  <a:latin typeface="Times New Roman" pitchFamily="18" charset="0"/>
                  <a:cs typeface="Times New Roman" pitchFamily="18" charset="0"/>
                </a:endParaRPr>
              </a:p>
            </p:txBody>
          </p:sp>
          <p:cxnSp>
            <p:nvCxnSpPr>
              <p:cNvPr id="27" name="Straight Arrow Connector 26"/>
              <p:cNvCxnSpPr/>
              <p:nvPr/>
            </p:nvCxnSpPr>
            <p:spPr>
              <a:xfrm rot="5400000">
                <a:off x="4039394" y="4723606"/>
                <a:ext cx="76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5400000">
                <a:off x="5487194" y="4723606"/>
                <a:ext cx="76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810000" y="5181600"/>
                <a:ext cx="1117614"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LeachDOC</a:t>
                </a:r>
                <a:endParaRPr lang="en-US" sz="1600" dirty="0">
                  <a:latin typeface="Times New Roman" pitchFamily="18" charset="0"/>
                  <a:cs typeface="Times New Roman" pitchFamily="18" charset="0"/>
                </a:endParaRPr>
              </a:p>
            </p:txBody>
          </p:sp>
          <p:sp>
            <p:nvSpPr>
              <p:cNvPr id="30" name="TextBox 29"/>
              <p:cNvSpPr txBox="1"/>
              <p:nvPr/>
            </p:nvSpPr>
            <p:spPr>
              <a:xfrm>
                <a:off x="5257800" y="5181600"/>
                <a:ext cx="1128835"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LeachDON</a:t>
                </a:r>
                <a:endParaRPr lang="en-US" sz="1600" dirty="0">
                  <a:latin typeface="Times New Roman" pitchFamily="18" charset="0"/>
                  <a:cs typeface="Times New Roman" pitchFamily="18" charset="0"/>
                </a:endParaRPr>
              </a:p>
            </p:txBody>
          </p:sp>
          <p:cxnSp>
            <p:nvCxnSpPr>
              <p:cNvPr id="31" name="Straight Arrow Connector 30"/>
              <p:cNvCxnSpPr/>
              <p:nvPr/>
            </p:nvCxnSpPr>
            <p:spPr>
              <a:xfrm rot="5400000">
                <a:off x="7544594" y="4799806"/>
                <a:ext cx="76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7239000" y="5181600"/>
                <a:ext cx="1050288"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LeachDIN</a:t>
                </a:r>
                <a:endParaRPr lang="en-US" sz="1600" dirty="0">
                  <a:latin typeface="Times New Roman" pitchFamily="18" charset="0"/>
                  <a:cs typeface="Times New Roman" pitchFamily="18" charset="0"/>
                </a:endParaRPr>
              </a:p>
            </p:txBody>
          </p:sp>
          <p:sp>
            <p:nvSpPr>
              <p:cNvPr id="37" name="TextBox 36"/>
              <p:cNvSpPr txBox="1"/>
              <p:nvPr/>
            </p:nvSpPr>
            <p:spPr>
              <a:xfrm>
                <a:off x="8077200" y="2971800"/>
                <a:ext cx="856004"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VegNup</a:t>
                </a:r>
                <a:endParaRPr lang="en-US" sz="1600" dirty="0">
                  <a:latin typeface="Times New Roman" pitchFamily="18" charset="0"/>
                  <a:cs typeface="Times New Roman" pitchFamily="18" charset="0"/>
                </a:endParaRPr>
              </a:p>
            </p:txBody>
          </p:sp>
          <p:cxnSp>
            <p:nvCxnSpPr>
              <p:cNvPr id="39" name="Straight Arrow Connector 38"/>
              <p:cNvCxnSpPr/>
              <p:nvPr/>
            </p:nvCxnSpPr>
            <p:spPr>
              <a:xfrm>
                <a:off x="2590800" y="2286000"/>
                <a:ext cx="1371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95600" y="1981200"/>
                <a:ext cx="572593"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LtrC</a:t>
                </a:r>
                <a:endParaRPr lang="en-US" sz="1600" dirty="0">
                  <a:latin typeface="Times New Roman" pitchFamily="18" charset="0"/>
                  <a:cs typeface="Times New Roman" pitchFamily="18" charset="0"/>
                </a:endParaRPr>
              </a:p>
            </p:txBody>
          </p:sp>
          <p:sp>
            <p:nvSpPr>
              <p:cNvPr id="42" name="Rectangle 41"/>
              <p:cNvSpPr/>
              <p:nvPr/>
            </p:nvSpPr>
            <p:spPr>
              <a:xfrm>
                <a:off x="7467600" y="1752600"/>
                <a:ext cx="914400" cy="9144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42"/>
              <p:cNvSpPr/>
              <p:nvPr/>
            </p:nvSpPr>
            <p:spPr>
              <a:xfrm>
                <a:off x="7574257" y="1981200"/>
                <a:ext cx="752129" cy="338554"/>
              </a:xfrm>
              <a:prstGeom prst="rect">
                <a:avLst/>
              </a:prstGeom>
            </p:spPr>
            <p:txBody>
              <a:bodyPr wrap="none">
                <a:spAutoFit/>
              </a:bodyPr>
              <a:lstStyle/>
              <a:p>
                <a:pPr algn="ctr"/>
                <a:r>
                  <a:rPr lang="en-US" sz="1600" dirty="0" smtClean="0">
                    <a:latin typeface="Times New Roman" pitchFamily="18" charset="0"/>
                    <a:cs typeface="Times New Roman" pitchFamily="18" charset="0"/>
                  </a:rPr>
                  <a:t>VEGN</a:t>
                </a:r>
                <a:endParaRPr lang="en-US" sz="1600" dirty="0">
                  <a:latin typeface="Times New Roman" pitchFamily="18" charset="0"/>
                  <a:cs typeface="Times New Roman" pitchFamily="18" charset="0"/>
                </a:endParaRPr>
              </a:p>
            </p:txBody>
          </p:sp>
          <p:cxnSp>
            <p:nvCxnSpPr>
              <p:cNvPr id="45" name="Straight Arrow Connector 44"/>
              <p:cNvCxnSpPr>
                <a:stCxn id="42" idx="1"/>
                <a:endCxn id="6" idx="3"/>
              </p:cNvCxnSpPr>
              <p:nvPr/>
            </p:nvCxnSpPr>
            <p:spPr>
              <a:xfrm rot="10800000">
                <a:off x="6324600" y="2209800"/>
                <a:ext cx="1143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705600" y="1828800"/>
                <a:ext cx="583814"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LtrN</a:t>
                </a:r>
                <a:endParaRPr lang="en-US" sz="1600" dirty="0">
                  <a:latin typeface="Times New Roman" pitchFamily="18" charset="0"/>
                  <a:cs typeface="Times New Roman" pitchFamily="18" charset="0"/>
                </a:endParaRPr>
              </a:p>
            </p:txBody>
          </p:sp>
          <p:cxnSp>
            <p:nvCxnSpPr>
              <p:cNvPr id="48" name="Straight Connector 47"/>
              <p:cNvCxnSpPr/>
              <p:nvPr/>
            </p:nvCxnSpPr>
            <p:spPr>
              <a:xfrm>
                <a:off x="6324600" y="2590800"/>
                <a:ext cx="914400"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5400000">
                <a:off x="6553200" y="3276600"/>
                <a:ext cx="1371600"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7239000" y="3962400"/>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6324600" y="2667000"/>
                <a:ext cx="949299"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NetNmin</a:t>
                </a:r>
                <a:endParaRPr lang="en-US" sz="1600" dirty="0">
                  <a:latin typeface="Times New Roman" pitchFamily="18" charset="0"/>
                  <a:cs typeface="Times New Roman" pitchFamily="18" charset="0"/>
                </a:endParaRPr>
              </a:p>
            </p:txBody>
          </p:sp>
          <p:sp>
            <p:nvSpPr>
              <p:cNvPr id="57" name="TextBox 56"/>
              <p:cNvSpPr txBox="1"/>
              <p:nvPr/>
            </p:nvSpPr>
            <p:spPr>
              <a:xfrm>
                <a:off x="4572000" y="1371600"/>
                <a:ext cx="1827231" cy="338554"/>
              </a:xfrm>
              <a:prstGeom prst="rect">
                <a:avLst/>
              </a:prstGeom>
              <a:noFill/>
            </p:spPr>
            <p:txBody>
              <a:bodyPr wrap="none" rtlCol="0">
                <a:spAutoFit/>
              </a:bodyPr>
              <a:lstStyle/>
              <a:p>
                <a:r>
                  <a:rPr lang="en-US" sz="1600" dirty="0" smtClean="0">
                    <a:solidFill>
                      <a:schemeClr val="accent2"/>
                    </a:solidFill>
                    <a:latin typeface="Times New Roman" pitchFamily="18" charset="0"/>
                    <a:cs typeface="Times New Roman" pitchFamily="18" charset="0"/>
                  </a:rPr>
                  <a:t>Soil Organic Matter</a:t>
                </a:r>
                <a:endParaRPr lang="en-US" sz="1600" dirty="0">
                  <a:solidFill>
                    <a:schemeClr val="accent2"/>
                  </a:solidFill>
                  <a:latin typeface="Times New Roman" pitchFamily="18" charset="0"/>
                  <a:cs typeface="Times New Roman" pitchFamily="18" charset="0"/>
                </a:endParaRPr>
              </a:p>
            </p:txBody>
          </p:sp>
        </p:grpSp>
        <p:cxnSp>
          <p:nvCxnSpPr>
            <p:cNvPr id="61" name="Straight Arrow Connector 60"/>
            <p:cNvCxnSpPr/>
            <p:nvPr/>
          </p:nvCxnSpPr>
          <p:spPr>
            <a:xfrm rot="10800000" flipV="1">
              <a:off x="8229600" y="4114800"/>
              <a:ext cx="457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rot="10800000" flipV="1">
              <a:off x="8229600" y="4600754"/>
              <a:ext cx="457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8686800" y="3962400"/>
              <a:ext cx="628698"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Ndep</a:t>
              </a:r>
              <a:endParaRPr lang="en-US" sz="1600" dirty="0">
                <a:latin typeface="Times New Roman" pitchFamily="18" charset="0"/>
                <a:cs typeface="Times New Roman" pitchFamily="18" charset="0"/>
              </a:endParaRPr>
            </a:p>
          </p:txBody>
        </p:sp>
        <p:sp>
          <p:nvSpPr>
            <p:cNvPr id="66" name="TextBox 65"/>
            <p:cNvSpPr txBox="1"/>
            <p:nvPr/>
          </p:nvSpPr>
          <p:spPr>
            <a:xfrm>
              <a:off x="8686800" y="4433066"/>
              <a:ext cx="567784"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Fert</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grpSp>
      <p:cxnSp>
        <p:nvCxnSpPr>
          <p:cNvPr id="71" name="Straight Arrow Connector 70"/>
          <p:cNvCxnSpPr/>
          <p:nvPr/>
        </p:nvCxnSpPr>
        <p:spPr>
          <a:xfrm rot="5400000" flipH="1" flipV="1">
            <a:off x="6744097" y="3466703"/>
            <a:ext cx="8382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rot="5400000" flipH="1" flipV="1">
            <a:off x="1219597" y="1676003"/>
            <a:ext cx="761206"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a:endCxn id="4" idx="0"/>
          </p:cNvCxnSpPr>
          <p:nvPr/>
        </p:nvCxnSpPr>
        <p:spPr>
          <a:xfrm rot="16200000" flipH="1">
            <a:off x="647700" y="1652677"/>
            <a:ext cx="7620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533400" y="1143000"/>
            <a:ext cx="559769"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GPP</a:t>
            </a:r>
            <a:endParaRPr lang="en-US" sz="1600" dirty="0">
              <a:latin typeface="Times New Roman" pitchFamily="18" charset="0"/>
              <a:cs typeface="Times New Roman" pitchFamily="18" charset="0"/>
            </a:endParaRPr>
          </a:p>
        </p:txBody>
      </p:sp>
      <p:sp>
        <p:nvSpPr>
          <p:cNvPr id="86" name="Rectangle 85"/>
          <p:cNvSpPr/>
          <p:nvPr/>
        </p:nvSpPr>
        <p:spPr>
          <a:xfrm>
            <a:off x="1524000" y="1143000"/>
            <a:ext cx="407484" cy="369332"/>
          </a:xfrm>
          <a:prstGeom prst="rect">
            <a:avLst/>
          </a:prstGeom>
        </p:spPr>
        <p:txBody>
          <a:bodyPr wrap="none">
            <a:spAutoFit/>
          </a:bodyPr>
          <a:lstStyle/>
          <a:p>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a</a:t>
            </a:r>
            <a:endParaRPr lang="en-US" baseline="-25000" dirty="0">
              <a:latin typeface="Times New Roman" pitchFamily="18" charset="0"/>
              <a:cs typeface="Times New Roman" pitchFamily="18" charset="0"/>
            </a:endParaRPr>
          </a:p>
        </p:txBody>
      </p:sp>
      <p:cxnSp>
        <p:nvCxnSpPr>
          <p:cNvPr id="51" name="Straight Arrow Connector 50"/>
          <p:cNvCxnSpPr/>
          <p:nvPr/>
        </p:nvCxnSpPr>
        <p:spPr>
          <a:xfrm rot="10800000" flipV="1">
            <a:off x="7501061" y="2582859"/>
            <a:ext cx="457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4942805" y="1447800"/>
            <a:ext cx="0" cy="675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7971859" y="2413582"/>
            <a:ext cx="1031051" cy="584775"/>
          </a:xfrm>
          <a:prstGeom prst="rect">
            <a:avLst/>
          </a:prstGeom>
          <a:noFill/>
        </p:spPr>
        <p:txBody>
          <a:bodyPr wrap="none" rtlCol="0">
            <a:spAutoFit/>
          </a:bodyPr>
          <a:lstStyle/>
          <a:p>
            <a:r>
              <a:rPr lang="en-US" sz="1600" dirty="0" smtClean="0">
                <a:latin typeface="Times New Roman" pitchFamily="18" charset="0"/>
                <a:cs typeface="Times New Roman" pitchFamily="18" charset="0"/>
              </a:rPr>
              <a:t>Symbiotic</a:t>
            </a:r>
          </a:p>
          <a:p>
            <a:r>
              <a:rPr lang="en-US" sz="1600" dirty="0" err="1" smtClean="0">
                <a:latin typeface="Times New Roman" pitchFamily="18" charset="0"/>
                <a:cs typeface="Times New Roman" pitchFamily="18" charset="0"/>
              </a:rPr>
              <a:t>Nfix</a:t>
            </a:r>
            <a:endParaRPr lang="en-US" sz="1600" dirty="0">
              <a:latin typeface="Times New Roman" pitchFamily="18" charset="0"/>
              <a:cs typeface="Times New Roman" pitchFamily="18" charset="0"/>
            </a:endParaRPr>
          </a:p>
        </p:txBody>
      </p:sp>
      <p:sp>
        <p:nvSpPr>
          <p:cNvPr id="58" name="TextBox 57"/>
          <p:cNvSpPr txBox="1"/>
          <p:nvPr/>
        </p:nvSpPr>
        <p:spPr>
          <a:xfrm>
            <a:off x="4583440" y="927557"/>
            <a:ext cx="1383712" cy="584775"/>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NonSymbiotic</a:t>
            </a:r>
            <a:endParaRPr lang="en-US" sz="1600" dirty="0" smtClean="0">
              <a:latin typeface="Times New Roman" pitchFamily="18" charset="0"/>
              <a:cs typeface="Times New Roman" pitchFamily="18" charset="0"/>
            </a:endParaRPr>
          </a:p>
          <a:p>
            <a:r>
              <a:rPr lang="en-US" sz="1600" dirty="0" err="1" smtClean="0">
                <a:latin typeface="Times New Roman" pitchFamily="18" charset="0"/>
                <a:cs typeface="Times New Roman" pitchFamily="18" charset="0"/>
              </a:rPr>
              <a:t>Nfix</a:t>
            </a:r>
            <a:endParaRPr lang="en-US" sz="1600" dirty="0">
              <a:latin typeface="Times New Roman" pitchFamily="18" charset="0"/>
              <a:cs typeface="Times New Roman" pitchFamily="18" charset="0"/>
            </a:endParaRPr>
          </a:p>
        </p:txBody>
      </p:sp>
      <p:sp>
        <p:nvSpPr>
          <p:cNvPr id="10" name="TextBox 9"/>
          <p:cNvSpPr txBox="1"/>
          <p:nvPr/>
        </p:nvSpPr>
        <p:spPr>
          <a:xfrm>
            <a:off x="762000" y="6096000"/>
            <a:ext cx="1802096" cy="338554"/>
          </a:xfrm>
          <a:prstGeom prst="rect">
            <a:avLst/>
          </a:prstGeom>
          <a:noFill/>
        </p:spPr>
        <p:txBody>
          <a:bodyPr wrap="none" rtlCol="0">
            <a:spAutoFit/>
          </a:bodyPr>
          <a:lstStyle/>
          <a:p>
            <a:r>
              <a:rPr lang="en-US" sz="1600" dirty="0" smtClean="0"/>
              <a:t>(</a:t>
            </a:r>
            <a:r>
              <a:rPr lang="en-US" sz="1600" dirty="0" err="1" smtClean="0"/>
              <a:t>Felzer</a:t>
            </a:r>
            <a:r>
              <a:rPr lang="en-US" sz="1600" dirty="0" smtClean="0"/>
              <a:t> et al., 2012)</a:t>
            </a:r>
            <a:endParaRPr lang="en-US" sz="1600" dirty="0"/>
          </a:p>
        </p:txBody>
      </p:sp>
      <p:sp>
        <p:nvSpPr>
          <p:cNvPr id="17" name="TextBox 16"/>
          <p:cNvSpPr txBox="1"/>
          <p:nvPr/>
        </p:nvSpPr>
        <p:spPr>
          <a:xfrm>
            <a:off x="1447800" y="465892"/>
            <a:ext cx="5533887" cy="461665"/>
          </a:xfrm>
          <a:prstGeom prst="rect">
            <a:avLst/>
          </a:prstGeom>
          <a:noFill/>
        </p:spPr>
        <p:txBody>
          <a:bodyPr wrap="none" rtlCol="0">
            <a:spAutoFit/>
          </a:bodyPr>
          <a:lstStyle/>
          <a:p>
            <a:r>
              <a:rPr lang="en-US" dirty="0" smtClean="0"/>
              <a:t>TEM-Hydro Reduced Form Open Nitrogen</a:t>
            </a:r>
            <a:endParaRPr lang="en-US" dirty="0"/>
          </a:p>
        </p:txBody>
      </p:sp>
    </p:spTree>
    <p:extLst>
      <p:ext uri="{BB962C8B-B14F-4D97-AF65-F5344CB8AC3E}">
        <p14:creationId xmlns:p14="http://schemas.microsoft.com/office/powerpoint/2010/main" val="4083610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1143000"/>
          </a:xfrm>
        </p:spPr>
        <p:txBody>
          <a:bodyPr/>
          <a:lstStyle/>
          <a:p>
            <a:r>
              <a:rPr lang="en-US"/>
              <a:t>TEM Inputs</a:t>
            </a:r>
          </a:p>
        </p:txBody>
      </p:sp>
      <p:sp>
        <p:nvSpPr>
          <p:cNvPr id="19459" name="Rectangle 3"/>
          <p:cNvSpPr>
            <a:spLocks noGrp="1" noChangeArrowheads="1"/>
          </p:cNvSpPr>
          <p:nvPr>
            <p:ph type="body" idx="1"/>
          </p:nvPr>
        </p:nvSpPr>
        <p:spPr>
          <a:xfrm>
            <a:off x="609600" y="1752600"/>
            <a:ext cx="7772400" cy="4114800"/>
          </a:xfrm>
        </p:spPr>
        <p:txBody>
          <a:bodyPr>
            <a:normAutofit lnSpcReduction="10000"/>
          </a:bodyPr>
          <a:lstStyle/>
          <a:p>
            <a:pPr>
              <a:lnSpc>
                <a:spcPct val="90000"/>
              </a:lnSpc>
              <a:buFontTx/>
              <a:buNone/>
            </a:pPr>
            <a:r>
              <a:rPr lang="en-US" sz="2400" dirty="0"/>
              <a:t>Transient Datasets</a:t>
            </a:r>
          </a:p>
          <a:p>
            <a:pPr>
              <a:lnSpc>
                <a:spcPct val="90000"/>
              </a:lnSpc>
            </a:pPr>
            <a:r>
              <a:rPr lang="en-US" sz="2400" dirty="0"/>
              <a:t>Cloud or Radiation, Temperature, Precipitation, ozone, carbon dioxide (global annual value)</a:t>
            </a:r>
          </a:p>
          <a:p>
            <a:pPr>
              <a:lnSpc>
                <a:spcPct val="90000"/>
              </a:lnSpc>
            </a:pPr>
            <a:r>
              <a:rPr lang="en-US" sz="2400" dirty="0"/>
              <a:t>Vegetation cohorts</a:t>
            </a:r>
          </a:p>
          <a:p>
            <a:pPr>
              <a:lnSpc>
                <a:spcPct val="90000"/>
              </a:lnSpc>
              <a:buFontTx/>
              <a:buNone/>
            </a:pPr>
            <a:endParaRPr lang="en-US" sz="2400" dirty="0"/>
          </a:p>
          <a:p>
            <a:pPr>
              <a:lnSpc>
                <a:spcPct val="90000"/>
              </a:lnSpc>
              <a:buFontTx/>
              <a:buNone/>
            </a:pPr>
            <a:r>
              <a:rPr lang="en-US" sz="2400" dirty="0"/>
              <a:t>Static Datasets</a:t>
            </a:r>
          </a:p>
          <a:p>
            <a:pPr>
              <a:lnSpc>
                <a:spcPct val="90000"/>
              </a:lnSpc>
            </a:pPr>
            <a:r>
              <a:rPr lang="en-US" sz="2400" dirty="0"/>
              <a:t>soil texture, elevation</a:t>
            </a:r>
          </a:p>
          <a:p>
            <a:pPr>
              <a:lnSpc>
                <a:spcPct val="90000"/>
              </a:lnSpc>
            </a:pPr>
            <a:endParaRPr lang="en-US" sz="2400" dirty="0"/>
          </a:p>
          <a:p>
            <a:pPr>
              <a:lnSpc>
                <a:spcPct val="90000"/>
              </a:lnSpc>
              <a:buFontTx/>
              <a:buNone/>
            </a:pPr>
            <a:r>
              <a:rPr lang="en-US" sz="2400" dirty="0"/>
              <a:t>Parameter Files</a:t>
            </a:r>
          </a:p>
          <a:p>
            <a:pPr>
              <a:lnSpc>
                <a:spcPct val="90000"/>
              </a:lnSpc>
            </a:pPr>
            <a:r>
              <a:rPr lang="en-US" sz="2400" dirty="0"/>
              <a:t>soil, rooting depth, vegetation, vegetation mosaics, leaf, microbe, agriculture, calibrated biome files</a:t>
            </a:r>
          </a:p>
        </p:txBody>
      </p:sp>
    </p:spTree>
    <p:extLst>
      <p:ext uri="{BB962C8B-B14F-4D97-AF65-F5344CB8AC3E}">
        <p14:creationId xmlns:p14="http://schemas.microsoft.com/office/powerpoint/2010/main" val="740282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a:t>TEM Calibration</a:t>
            </a:r>
          </a:p>
        </p:txBody>
      </p:sp>
      <p:sp>
        <p:nvSpPr>
          <p:cNvPr id="17411" name="Rectangle 3"/>
          <p:cNvSpPr>
            <a:spLocks noGrp="1" noChangeArrowheads="1"/>
          </p:cNvSpPr>
          <p:nvPr>
            <p:ph type="body" idx="1"/>
          </p:nvPr>
        </p:nvSpPr>
        <p:spPr/>
        <p:txBody>
          <a:bodyPr>
            <a:normAutofit lnSpcReduction="10000"/>
          </a:bodyPr>
          <a:lstStyle/>
          <a:p>
            <a:pPr>
              <a:buFontTx/>
              <a:buNone/>
            </a:pPr>
            <a:r>
              <a:rPr lang="en-US" sz="2400" dirty="0"/>
              <a:t>Stocks</a:t>
            </a:r>
          </a:p>
          <a:p>
            <a:r>
              <a:rPr lang="en-US" sz="2400" dirty="0" smtClean="0"/>
              <a:t>Vegetation Carbon, Vegetation Nitrogen, Soil Organic Carbon, Soil Organic Nitrogen, Soil Inorganic Nitrogen</a:t>
            </a:r>
            <a:endParaRPr lang="en-US" sz="2400" dirty="0"/>
          </a:p>
          <a:p>
            <a:pPr>
              <a:buFontTx/>
              <a:buNone/>
            </a:pPr>
            <a:endParaRPr lang="en-US" sz="2400" dirty="0"/>
          </a:p>
          <a:p>
            <a:pPr>
              <a:buFontTx/>
              <a:buNone/>
            </a:pPr>
            <a:r>
              <a:rPr lang="en-US" sz="2400" dirty="0"/>
              <a:t>Fluxes</a:t>
            </a:r>
          </a:p>
          <a:p>
            <a:r>
              <a:rPr lang="en-US" sz="2400" dirty="0"/>
              <a:t>NPP, </a:t>
            </a:r>
            <a:r>
              <a:rPr lang="en-US" sz="2400" dirty="0" smtClean="0"/>
              <a:t>N-saturated NPP, </a:t>
            </a:r>
            <a:r>
              <a:rPr lang="en-US" sz="2400" dirty="0"/>
              <a:t>GPP, </a:t>
            </a:r>
            <a:r>
              <a:rPr lang="en-US" sz="2400" dirty="0" smtClean="0"/>
              <a:t>Plant Nitrogen </a:t>
            </a:r>
            <a:r>
              <a:rPr lang="en-US" sz="2400" dirty="0"/>
              <a:t>U</a:t>
            </a:r>
            <a:r>
              <a:rPr lang="en-US" sz="2400" dirty="0" smtClean="0"/>
              <a:t>ptake</a:t>
            </a:r>
            <a:endParaRPr lang="en-US" sz="2400" dirty="0"/>
          </a:p>
          <a:p>
            <a:endParaRPr lang="en-US" sz="2400" dirty="0"/>
          </a:p>
          <a:p>
            <a:pPr>
              <a:buFontTx/>
              <a:buNone/>
            </a:pPr>
            <a:r>
              <a:rPr lang="en-US" sz="2400" dirty="0"/>
              <a:t>Parameters</a:t>
            </a:r>
          </a:p>
          <a:p>
            <a:r>
              <a:rPr lang="en-US" sz="2400" dirty="0" smtClean="0"/>
              <a:t>CMAX (photosynthesis), NMAX (N uptake), KD (heterotrophic respiration), NUP (Net N mineralization), KR (autotrophic respiration)</a:t>
            </a:r>
            <a:endParaRPr lang="en-US" sz="2400" dirty="0"/>
          </a:p>
          <a:p>
            <a:pPr>
              <a:buFontTx/>
              <a:buNone/>
            </a:pPr>
            <a:endParaRPr lang="en-US" sz="2400" dirty="0"/>
          </a:p>
        </p:txBody>
      </p:sp>
    </p:spTree>
    <p:extLst>
      <p:ext uri="{BB962C8B-B14F-4D97-AF65-F5344CB8AC3E}">
        <p14:creationId xmlns:p14="http://schemas.microsoft.com/office/powerpoint/2010/main" val="3712567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Climate Data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latin typeface="Times New Roman" pitchFamily="18" charset="0"/>
                <a:cs typeface="Times New Roman" pitchFamily="18" charset="0"/>
              </a:rPr>
              <a:t>Historical 20</a:t>
            </a:r>
            <a:r>
              <a:rPr lang="en-US" sz="2400" b="1" baseline="30000" dirty="0" smtClean="0">
                <a:latin typeface="Times New Roman" pitchFamily="18" charset="0"/>
                <a:cs typeface="Times New Roman" pitchFamily="18" charset="0"/>
              </a:rPr>
              <a:t>th</a:t>
            </a:r>
            <a:r>
              <a:rPr lang="en-US" sz="2400" b="1" dirty="0" smtClean="0">
                <a:latin typeface="Times New Roman" pitchFamily="18" charset="0"/>
                <a:cs typeface="Times New Roman" pitchFamily="18" charset="0"/>
              </a:rPr>
              <a:t> century</a:t>
            </a:r>
          </a:p>
          <a:p>
            <a:r>
              <a:rPr lang="en-US" sz="2400" dirty="0" smtClean="0">
                <a:latin typeface="Times New Roman" pitchFamily="18" charset="0"/>
                <a:cs typeface="Times New Roman" pitchFamily="18" charset="0"/>
              </a:rPr>
              <a:t>CRU (Climatic Research Unit) 0.5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 monthly,1901-2009</a:t>
            </a:r>
            <a:endParaRPr lang="en-US" sz="2400" baseline="300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PRISM (Parameter-elevation Regressions on Independent Slopes) 1/24</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 monthly, 1890-2013 </a:t>
            </a:r>
            <a:endParaRPr lang="en-US" sz="2400" baseline="300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Future IPCC Scenarios</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AR4: A2, (A1B, B1)</a:t>
            </a:r>
          </a:p>
          <a:p>
            <a:r>
              <a:rPr lang="en-US" sz="2400" dirty="0" smtClean="0">
                <a:latin typeface="Times New Roman" pitchFamily="18" charset="0"/>
                <a:cs typeface="Times New Roman" pitchFamily="18" charset="0"/>
              </a:rPr>
              <a:t>Downscaled/Bias-Corrected Surface Temperature and Precipitation CMIP3 (Maurer): 1/8</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 monthly, 1950-2099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Delta/Ratio downscaling of Vapor Pressure and Net Irradiance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16513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200400" y="0"/>
            <a:ext cx="2514600" cy="762000"/>
          </a:xfrm>
          <a:ln w="50800" cap="flat">
            <a:solidFill>
              <a:schemeClr val="tx1"/>
            </a:solidFill>
            <a:prstDash val="sysDot"/>
            <a:miter lim="800000"/>
            <a:headEnd/>
            <a:tailEnd/>
          </a:ln>
        </p:spPr>
        <p:txBody>
          <a:bodyPr/>
          <a:lstStyle/>
          <a:p>
            <a:r>
              <a:rPr lang="en-US" sz="4000" b="1"/>
              <a:t>Carbon</a:t>
            </a:r>
          </a:p>
        </p:txBody>
      </p:sp>
      <p:sp>
        <p:nvSpPr>
          <p:cNvPr id="66563" name="Rectangle 3"/>
          <p:cNvSpPr>
            <a:spLocks noChangeArrowheads="1"/>
          </p:cNvSpPr>
          <p:nvPr/>
        </p:nvSpPr>
        <p:spPr bwMode="auto">
          <a:xfrm>
            <a:off x="762000" y="2286000"/>
            <a:ext cx="6172200" cy="2590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4" name="Rectangle 4"/>
          <p:cNvSpPr>
            <a:spLocks noChangeArrowheads="1"/>
          </p:cNvSpPr>
          <p:nvPr/>
        </p:nvSpPr>
        <p:spPr bwMode="auto">
          <a:xfrm>
            <a:off x="762000" y="5791200"/>
            <a:ext cx="7543800" cy="685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5" name="Text Box 5"/>
          <p:cNvSpPr txBox="1">
            <a:spLocks noChangeArrowheads="1"/>
          </p:cNvSpPr>
          <p:nvPr/>
        </p:nvSpPr>
        <p:spPr bwMode="auto">
          <a:xfrm>
            <a:off x="1905000" y="2286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Vegetation</a:t>
            </a:r>
          </a:p>
        </p:txBody>
      </p:sp>
      <p:sp>
        <p:nvSpPr>
          <p:cNvPr id="66566" name="Text Box 6"/>
          <p:cNvSpPr txBox="1">
            <a:spLocks noChangeArrowheads="1"/>
          </p:cNvSpPr>
          <p:nvPr/>
        </p:nvSpPr>
        <p:spPr bwMode="auto">
          <a:xfrm>
            <a:off x="914400" y="32004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Labile Pool</a:t>
            </a:r>
          </a:p>
        </p:txBody>
      </p:sp>
      <p:sp>
        <p:nvSpPr>
          <p:cNvPr id="66567" name="Line 7"/>
          <p:cNvSpPr>
            <a:spLocks noChangeShapeType="1"/>
          </p:cNvSpPr>
          <p:nvPr/>
        </p:nvSpPr>
        <p:spPr bwMode="auto">
          <a:xfrm>
            <a:off x="1752600" y="21336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8" name="Text Box 8"/>
          <p:cNvSpPr txBox="1">
            <a:spLocks noChangeArrowheads="1"/>
          </p:cNvSpPr>
          <p:nvPr/>
        </p:nvSpPr>
        <p:spPr bwMode="auto">
          <a:xfrm>
            <a:off x="1371600" y="1676400"/>
            <a:ext cx="785813" cy="466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GPP</a:t>
            </a:r>
          </a:p>
        </p:txBody>
      </p:sp>
      <p:sp>
        <p:nvSpPr>
          <p:cNvPr id="66569" name="Text Box 9"/>
          <p:cNvSpPr txBox="1">
            <a:spLocks noChangeArrowheads="1"/>
          </p:cNvSpPr>
          <p:nvPr/>
        </p:nvSpPr>
        <p:spPr bwMode="auto">
          <a:xfrm>
            <a:off x="3124200" y="1676400"/>
            <a:ext cx="531813" cy="466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Rg</a:t>
            </a:r>
          </a:p>
        </p:txBody>
      </p:sp>
      <p:sp>
        <p:nvSpPr>
          <p:cNvPr id="66570" name="Text Box 10"/>
          <p:cNvSpPr txBox="1">
            <a:spLocks noChangeArrowheads="1"/>
          </p:cNvSpPr>
          <p:nvPr/>
        </p:nvSpPr>
        <p:spPr bwMode="auto">
          <a:xfrm>
            <a:off x="4419600" y="1676400"/>
            <a:ext cx="2514600" cy="466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t>Rm</a:t>
            </a:r>
          </a:p>
        </p:txBody>
      </p:sp>
      <p:sp>
        <p:nvSpPr>
          <p:cNvPr id="66571" name="Text Box 11"/>
          <p:cNvSpPr txBox="1">
            <a:spLocks noChangeArrowheads="1"/>
          </p:cNvSpPr>
          <p:nvPr/>
        </p:nvSpPr>
        <p:spPr bwMode="auto">
          <a:xfrm>
            <a:off x="4267200" y="6019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Soil</a:t>
            </a:r>
          </a:p>
        </p:txBody>
      </p:sp>
      <p:sp>
        <p:nvSpPr>
          <p:cNvPr id="66572" name="Text Box 12"/>
          <p:cNvSpPr txBox="1">
            <a:spLocks noChangeArrowheads="1"/>
          </p:cNvSpPr>
          <p:nvPr/>
        </p:nvSpPr>
        <p:spPr bwMode="auto">
          <a:xfrm>
            <a:off x="2743200" y="5181600"/>
            <a:ext cx="4724400" cy="466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t>LTRC</a:t>
            </a:r>
          </a:p>
        </p:txBody>
      </p:sp>
      <p:sp>
        <p:nvSpPr>
          <p:cNvPr id="66573" name="Line 13"/>
          <p:cNvSpPr>
            <a:spLocks noChangeShapeType="1"/>
          </p:cNvSpPr>
          <p:nvPr/>
        </p:nvSpPr>
        <p:spPr bwMode="auto">
          <a:xfrm>
            <a:off x="4495800" y="563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Text Box 14"/>
          <p:cNvSpPr txBox="1">
            <a:spLocks noChangeArrowheads="1"/>
          </p:cNvSpPr>
          <p:nvPr/>
        </p:nvSpPr>
        <p:spPr bwMode="auto">
          <a:xfrm>
            <a:off x="7391400" y="1676400"/>
            <a:ext cx="606425" cy="466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i="1"/>
              <a:t>Rh</a:t>
            </a:r>
          </a:p>
        </p:txBody>
      </p:sp>
      <p:sp>
        <p:nvSpPr>
          <p:cNvPr id="66575" name="Rectangle 15"/>
          <p:cNvSpPr>
            <a:spLocks noChangeArrowheads="1"/>
          </p:cNvSpPr>
          <p:nvPr/>
        </p:nvSpPr>
        <p:spPr bwMode="auto">
          <a:xfrm>
            <a:off x="762000" y="990600"/>
            <a:ext cx="7543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Text Box 16"/>
          <p:cNvSpPr txBox="1">
            <a:spLocks noChangeArrowheads="1"/>
          </p:cNvSpPr>
          <p:nvPr/>
        </p:nvSpPr>
        <p:spPr bwMode="auto">
          <a:xfrm>
            <a:off x="3581400" y="990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Atmosphere</a:t>
            </a:r>
          </a:p>
        </p:txBody>
      </p:sp>
      <p:sp>
        <p:nvSpPr>
          <p:cNvPr id="66577" name="Line 17"/>
          <p:cNvSpPr>
            <a:spLocks noChangeShapeType="1"/>
          </p:cNvSpPr>
          <p:nvPr/>
        </p:nvSpPr>
        <p:spPr bwMode="auto">
          <a:xfrm flipV="1">
            <a:off x="3352800" y="1371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Line 18"/>
          <p:cNvSpPr>
            <a:spLocks noChangeShapeType="1"/>
          </p:cNvSpPr>
          <p:nvPr/>
        </p:nvSpPr>
        <p:spPr bwMode="auto">
          <a:xfrm flipV="1">
            <a:off x="5562600" y="1371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9" name="Line 19"/>
          <p:cNvSpPr>
            <a:spLocks noChangeShapeType="1"/>
          </p:cNvSpPr>
          <p:nvPr/>
        </p:nvSpPr>
        <p:spPr bwMode="auto">
          <a:xfrm flipV="1">
            <a:off x="7696200" y="1371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Text Box 20"/>
          <p:cNvSpPr txBox="1">
            <a:spLocks noChangeArrowheads="1"/>
          </p:cNvSpPr>
          <p:nvPr/>
        </p:nvSpPr>
        <p:spPr bwMode="auto">
          <a:xfrm>
            <a:off x="2819400" y="3200400"/>
            <a:ext cx="1524000" cy="466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t>Allocation</a:t>
            </a:r>
          </a:p>
        </p:txBody>
      </p:sp>
      <p:sp>
        <p:nvSpPr>
          <p:cNvPr id="66581" name="Text Box 21"/>
          <p:cNvSpPr txBox="1">
            <a:spLocks noChangeArrowheads="1"/>
          </p:cNvSpPr>
          <p:nvPr/>
        </p:nvSpPr>
        <p:spPr bwMode="auto">
          <a:xfrm>
            <a:off x="4800600" y="2438400"/>
            <a:ext cx="16002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Leaf</a:t>
            </a:r>
          </a:p>
        </p:txBody>
      </p:sp>
      <p:sp>
        <p:nvSpPr>
          <p:cNvPr id="66582" name="Text Box 22"/>
          <p:cNvSpPr txBox="1">
            <a:spLocks noChangeArrowheads="1"/>
          </p:cNvSpPr>
          <p:nvPr/>
        </p:nvSpPr>
        <p:spPr bwMode="auto">
          <a:xfrm>
            <a:off x="4800600" y="3048000"/>
            <a:ext cx="19812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Active Stem</a:t>
            </a:r>
          </a:p>
        </p:txBody>
      </p:sp>
      <p:sp>
        <p:nvSpPr>
          <p:cNvPr id="66583" name="Text Box 23"/>
          <p:cNvSpPr txBox="1">
            <a:spLocks noChangeArrowheads="1"/>
          </p:cNvSpPr>
          <p:nvPr/>
        </p:nvSpPr>
        <p:spPr bwMode="auto">
          <a:xfrm>
            <a:off x="4800600" y="4267200"/>
            <a:ext cx="19812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Inactive Stem</a:t>
            </a:r>
          </a:p>
        </p:txBody>
      </p:sp>
      <p:sp>
        <p:nvSpPr>
          <p:cNvPr id="66584" name="Text Box 24"/>
          <p:cNvSpPr txBox="1">
            <a:spLocks noChangeArrowheads="1"/>
          </p:cNvSpPr>
          <p:nvPr/>
        </p:nvSpPr>
        <p:spPr bwMode="auto">
          <a:xfrm>
            <a:off x="2819400" y="4267200"/>
            <a:ext cx="16002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Root</a:t>
            </a:r>
          </a:p>
        </p:txBody>
      </p:sp>
      <p:sp>
        <p:nvSpPr>
          <p:cNvPr id="66585" name="Line 25"/>
          <p:cNvSpPr>
            <a:spLocks noChangeShapeType="1"/>
          </p:cNvSpPr>
          <p:nvPr/>
        </p:nvSpPr>
        <p:spPr bwMode="auto">
          <a:xfrm>
            <a:off x="6781800" y="3276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6"/>
          <p:cNvSpPr>
            <a:spLocks noChangeShapeType="1"/>
          </p:cNvSpPr>
          <p:nvPr/>
        </p:nvSpPr>
        <p:spPr bwMode="auto">
          <a:xfrm>
            <a:off x="6400800" y="2667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7" name="Text Box 27"/>
          <p:cNvSpPr txBox="1">
            <a:spLocks noChangeArrowheads="1"/>
          </p:cNvSpPr>
          <p:nvPr/>
        </p:nvSpPr>
        <p:spPr bwMode="auto">
          <a:xfrm>
            <a:off x="4953000" y="3657600"/>
            <a:ext cx="1752600" cy="4667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t>Senescence</a:t>
            </a:r>
          </a:p>
        </p:txBody>
      </p:sp>
      <p:sp>
        <p:nvSpPr>
          <p:cNvPr id="66588" name="Line 28"/>
          <p:cNvSpPr>
            <a:spLocks noChangeShapeType="1"/>
          </p:cNvSpPr>
          <p:nvPr/>
        </p:nvSpPr>
        <p:spPr bwMode="auto">
          <a:xfrm>
            <a:off x="5715000" y="41148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9" name="Line 29"/>
          <p:cNvSpPr>
            <a:spLocks noChangeShapeType="1"/>
          </p:cNvSpPr>
          <p:nvPr/>
        </p:nvSpPr>
        <p:spPr bwMode="auto">
          <a:xfrm>
            <a:off x="3657600" y="3657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0" name="Line 30"/>
          <p:cNvSpPr>
            <a:spLocks noChangeShapeType="1"/>
          </p:cNvSpPr>
          <p:nvPr/>
        </p:nvSpPr>
        <p:spPr bwMode="auto">
          <a:xfrm>
            <a:off x="4419600"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1" name="Line 31"/>
          <p:cNvSpPr>
            <a:spLocks noChangeShapeType="1"/>
          </p:cNvSpPr>
          <p:nvPr/>
        </p:nvSpPr>
        <p:spPr bwMode="auto">
          <a:xfrm flipV="1">
            <a:off x="4648200" y="2133600"/>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2" name="Line 32"/>
          <p:cNvSpPr>
            <a:spLocks noChangeShapeType="1"/>
          </p:cNvSpPr>
          <p:nvPr/>
        </p:nvSpPr>
        <p:spPr bwMode="auto">
          <a:xfrm flipV="1">
            <a:off x="5562600" y="2133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3" name="Line 33"/>
          <p:cNvSpPr>
            <a:spLocks noChangeShapeType="1"/>
          </p:cNvSpPr>
          <p:nvPr/>
        </p:nvSpPr>
        <p:spPr bwMode="auto">
          <a:xfrm flipV="1">
            <a:off x="6629400" y="2133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4" name="Line 34"/>
          <p:cNvSpPr>
            <a:spLocks noChangeShapeType="1"/>
          </p:cNvSpPr>
          <p:nvPr/>
        </p:nvSpPr>
        <p:spPr bwMode="auto">
          <a:xfrm>
            <a:off x="3657600" y="4724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5" name="Line 35"/>
          <p:cNvSpPr>
            <a:spLocks noChangeShapeType="1"/>
          </p:cNvSpPr>
          <p:nvPr/>
        </p:nvSpPr>
        <p:spPr bwMode="auto">
          <a:xfrm>
            <a:off x="5715000" y="4724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6" name="Line 36"/>
          <p:cNvSpPr>
            <a:spLocks noChangeShapeType="1"/>
          </p:cNvSpPr>
          <p:nvPr/>
        </p:nvSpPr>
        <p:spPr bwMode="auto">
          <a:xfrm>
            <a:off x="7086600" y="32766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7" name="Line 37"/>
          <p:cNvSpPr>
            <a:spLocks noChangeShapeType="1"/>
          </p:cNvSpPr>
          <p:nvPr/>
        </p:nvSpPr>
        <p:spPr bwMode="auto">
          <a:xfrm>
            <a:off x="7239000" y="2667000"/>
            <a:ext cx="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8" name="Line 38"/>
          <p:cNvSpPr>
            <a:spLocks noChangeShapeType="1"/>
          </p:cNvSpPr>
          <p:nvPr/>
        </p:nvSpPr>
        <p:spPr bwMode="auto">
          <a:xfrm>
            <a:off x="4343400" y="3352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9" name="Line 39"/>
          <p:cNvSpPr>
            <a:spLocks noChangeShapeType="1"/>
          </p:cNvSpPr>
          <p:nvPr/>
        </p:nvSpPr>
        <p:spPr bwMode="auto">
          <a:xfrm flipV="1">
            <a:off x="3352800" y="21336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0" name="Line 40"/>
          <p:cNvSpPr>
            <a:spLocks noChangeShapeType="1"/>
          </p:cNvSpPr>
          <p:nvPr/>
        </p:nvSpPr>
        <p:spPr bwMode="auto">
          <a:xfrm flipV="1">
            <a:off x="2514600" y="3429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1" name="Line 41"/>
          <p:cNvSpPr>
            <a:spLocks noChangeShapeType="1"/>
          </p:cNvSpPr>
          <p:nvPr/>
        </p:nvSpPr>
        <p:spPr bwMode="auto">
          <a:xfrm>
            <a:off x="1752600" y="1371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2" name="Line 42"/>
          <p:cNvSpPr>
            <a:spLocks noChangeShapeType="1"/>
          </p:cNvSpPr>
          <p:nvPr/>
        </p:nvSpPr>
        <p:spPr bwMode="auto">
          <a:xfrm>
            <a:off x="5715000" y="3505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3" name="Line 43"/>
          <p:cNvSpPr>
            <a:spLocks noChangeShapeType="1"/>
          </p:cNvSpPr>
          <p:nvPr/>
        </p:nvSpPr>
        <p:spPr bwMode="auto">
          <a:xfrm flipV="1">
            <a:off x="7696200" y="2133600"/>
            <a:ext cx="0" cy="3810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4" name="Line 44"/>
          <p:cNvSpPr>
            <a:spLocks noChangeShapeType="1"/>
          </p:cNvSpPr>
          <p:nvPr/>
        </p:nvSpPr>
        <p:spPr bwMode="auto">
          <a:xfrm flipV="1">
            <a:off x="3962400" y="2667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5" name="Line 45"/>
          <p:cNvSpPr>
            <a:spLocks noChangeShapeType="1"/>
          </p:cNvSpPr>
          <p:nvPr/>
        </p:nvSpPr>
        <p:spPr bwMode="auto">
          <a:xfrm flipV="1">
            <a:off x="3962400" y="2667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6400800" y="6463784"/>
            <a:ext cx="2510046" cy="369332"/>
          </a:xfrm>
          <a:prstGeom prst="rect">
            <a:avLst/>
          </a:prstGeom>
        </p:spPr>
        <p:txBody>
          <a:bodyPr wrap="none">
            <a:spAutoFit/>
          </a:bodyPr>
          <a:lstStyle/>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Felzer</a:t>
            </a:r>
            <a:r>
              <a:rPr lang="en-US" dirty="0">
                <a:latin typeface="Times New Roman" pitchFamily="18" charset="0"/>
                <a:cs typeface="Times New Roman" pitchFamily="18" charset="0"/>
              </a:rPr>
              <a:t> et al, 2009, 2011)</a:t>
            </a:r>
          </a:p>
        </p:txBody>
      </p:sp>
    </p:spTree>
    <p:extLst>
      <p:ext uri="{BB962C8B-B14F-4D97-AF65-F5344CB8AC3E}">
        <p14:creationId xmlns:p14="http://schemas.microsoft.com/office/powerpoint/2010/main" val="3803281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200400" y="0"/>
            <a:ext cx="2514600" cy="762000"/>
          </a:xfrm>
          <a:ln w="50800" cap="flat">
            <a:solidFill>
              <a:srgbClr val="008000"/>
            </a:solidFill>
            <a:prstDash val="sysDot"/>
            <a:miter lim="800000"/>
            <a:headEnd/>
            <a:tailEnd/>
          </a:ln>
        </p:spPr>
        <p:txBody>
          <a:bodyPr/>
          <a:lstStyle/>
          <a:p>
            <a:r>
              <a:rPr lang="en-US" sz="4000" b="1">
                <a:solidFill>
                  <a:srgbClr val="008000"/>
                </a:solidFill>
              </a:rPr>
              <a:t>Nitrogen</a:t>
            </a:r>
          </a:p>
        </p:txBody>
      </p:sp>
      <p:sp>
        <p:nvSpPr>
          <p:cNvPr id="67587" name="Rectangle 3"/>
          <p:cNvSpPr>
            <a:spLocks noChangeArrowheads="1"/>
          </p:cNvSpPr>
          <p:nvPr/>
        </p:nvSpPr>
        <p:spPr bwMode="auto">
          <a:xfrm>
            <a:off x="685800" y="1143000"/>
            <a:ext cx="6172200" cy="2590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8" name="Rectangle 4"/>
          <p:cNvSpPr>
            <a:spLocks noChangeArrowheads="1"/>
          </p:cNvSpPr>
          <p:nvPr/>
        </p:nvSpPr>
        <p:spPr bwMode="auto">
          <a:xfrm>
            <a:off x="685800" y="4648200"/>
            <a:ext cx="7543800" cy="1600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Text Box 5"/>
          <p:cNvSpPr txBox="1">
            <a:spLocks noChangeArrowheads="1"/>
          </p:cNvSpPr>
          <p:nvPr/>
        </p:nvSpPr>
        <p:spPr bwMode="auto">
          <a:xfrm>
            <a:off x="1828800" y="1143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Vegetation</a:t>
            </a:r>
          </a:p>
        </p:txBody>
      </p:sp>
      <p:sp>
        <p:nvSpPr>
          <p:cNvPr id="67590" name="Text Box 6"/>
          <p:cNvSpPr txBox="1">
            <a:spLocks noChangeArrowheads="1"/>
          </p:cNvSpPr>
          <p:nvPr/>
        </p:nvSpPr>
        <p:spPr bwMode="auto">
          <a:xfrm>
            <a:off x="838200" y="2057400"/>
            <a:ext cx="1600200" cy="83185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8000"/>
                </a:solidFill>
              </a:rPr>
              <a:t>Labile Pool</a:t>
            </a:r>
          </a:p>
        </p:txBody>
      </p:sp>
      <p:sp>
        <p:nvSpPr>
          <p:cNvPr id="67591" name="Line 7"/>
          <p:cNvSpPr>
            <a:spLocks noChangeShapeType="1"/>
          </p:cNvSpPr>
          <p:nvPr/>
        </p:nvSpPr>
        <p:spPr bwMode="auto">
          <a:xfrm flipV="1">
            <a:off x="1600200" y="2895600"/>
            <a:ext cx="0" cy="11430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2" name="Text Box 8"/>
          <p:cNvSpPr txBox="1">
            <a:spLocks noChangeArrowheads="1"/>
          </p:cNvSpPr>
          <p:nvPr/>
        </p:nvSpPr>
        <p:spPr bwMode="auto">
          <a:xfrm>
            <a:off x="1143000" y="4038600"/>
            <a:ext cx="989013" cy="466725"/>
          </a:xfrm>
          <a:prstGeom prst="rect">
            <a:avLst/>
          </a:prstGeom>
          <a:noFill/>
          <a:ln w="9525">
            <a:solidFill>
              <a:srgbClr val="008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8000"/>
                </a:solidFill>
              </a:rPr>
              <a:t>VNUP</a:t>
            </a:r>
          </a:p>
        </p:txBody>
      </p:sp>
      <p:sp>
        <p:nvSpPr>
          <p:cNvPr id="67593" name="Text Box 9"/>
          <p:cNvSpPr txBox="1">
            <a:spLocks noChangeArrowheads="1"/>
          </p:cNvSpPr>
          <p:nvPr/>
        </p:nvSpPr>
        <p:spPr bwMode="auto">
          <a:xfrm>
            <a:off x="1905000" y="5791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Soil</a:t>
            </a:r>
          </a:p>
        </p:txBody>
      </p:sp>
      <p:sp>
        <p:nvSpPr>
          <p:cNvPr id="67594" name="Text Box 10"/>
          <p:cNvSpPr txBox="1">
            <a:spLocks noChangeArrowheads="1"/>
          </p:cNvSpPr>
          <p:nvPr/>
        </p:nvSpPr>
        <p:spPr bwMode="auto">
          <a:xfrm>
            <a:off x="2667000" y="4038600"/>
            <a:ext cx="4724400" cy="466725"/>
          </a:xfrm>
          <a:prstGeom prst="rect">
            <a:avLst/>
          </a:prstGeom>
          <a:noFill/>
          <a:ln w="9525">
            <a:solidFill>
              <a:srgbClr val="008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solidFill>
                  <a:srgbClr val="008000"/>
                </a:solidFill>
              </a:rPr>
              <a:t>LTRN</a:t>
            </a:r>
          </a:p>
        </p:txBody>
      </p:sp>
      <p:sp>
        <p:nvSpPr>
          <p:cNvPr id="67595" name="Line 11"/>
          <p:cNvSpPr>
            <a:spLocks noChangeShapeType="1"/>
          </p:cNvSpPr>
          <p:nvPr/>
        </p:nvSpPr>
        <p:spPr bwMode="auto">
          <a:xfrm>
            <a:off x="6858000" y="4495800"/>
            <a:ext cx="0" cy="6858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6" name="Text Box 12"/>
          <p:cNvSpPr txBox="1">
            <a:spLocks noChangeArrowheads="1"/>
          </p:cNvSpPr>
          <p:nvPr/>
        </p:nvSpPr>
        <p:spPr bwMode="auto">
          <a:xfrm>
            <a:off x="2743200" y="2057400"/>
            <a:ext cx="1524000" cy="466725"/>
          </a:xfrm>
          <a:prstGeom prst="rect">
            <a:avLst/>
          </a:prstGeom>
          <a:noFill/>
          <a:ln w="9525">
            <a:solidFill>
              <a:srgbClr val="008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solidFill>
                  <a:srgbClr val="008000"/>
                </a:solidFill>
              </a:rPr>
              <a:t>Allocation</a:t>
            </a:r>
          </a:p>
        </p:txBody>
      </p:sp>
      <p:sp>
        <p:nvSpPr>
          <p:cNvPr id="67597" name="Text Box 13"/>
          <p:cNvSpPr txBox="1">
            <a:spLocks noChangeArrowheads="1"/>
          </p:cNvSpPr>
          <p:nvPr/>
        </p:nvSpPr>
        <p:spPr bwMode="auto">
          <a:xfrm>
            <a:off x="4724400" y="1276350"/>
            <a:ext cx="1600200" cy="4667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8000"/>
                </a:solidFill>
              </a:rPr>
              <a:t>Leaf</a:t>
            </a:r>
          </a:p>
        </p:txBody>
      </p:sp>
      <p:sp>
        <p:nvSpPr>
          <p:cNvPr id="67598" name="Text Box 14"/>
          <p:cNvSpPr txBox="1">
            <a:spLocks noChangeArrowheads="1"/>
          </p:cNvSpPr>
          <p:nvPr/>
        </p:nvSpPr>
        <p:spPr bwMode="auto">
          <a:xfrm>
            <a:off x="4724400" y="1905000"/>
            <a:ext cx="1981200" cy="4667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8000"/>
                </a:solidFill>
              </a:rPr>
              <a:t>Active Stem</a:t>
            </a:r>
          </a:p>
        </p:txBody>
      </p:sp>
      <p:sp>
        <p:nvSpPr>
          <p:cNvPr id="67599" name="Text Box 15"/>
          <p:cNvSpPr txBox="1">
            <a:spLocks noChangeArrowheads="1"/>
          </p:cNvSpPr>
          <p:nvPr/>
        </p:nvSpPr>
        <p:spPr bwMode="auto">
          <a:xfrm>
            <a:off x="4724400" y="3124200"/>
            <a:ext cx="1981200" cy="4667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8000"/>
                </a:solidFill>
              </a:rPr>
              <a:t>Inactive Stem</a:t>
            </a:r>
          </a:p>
        </p:txBody>
      </p:sp>
      <p:sp>
        <p:nvSpPr>
          <p:cNvPr id="67600" name="Text Box 16"/>
          <p:cNvSpPr txBox="1">
            <a:spLocks noChangeArrowheads="1"/>
          </p:cNvSpPr>
          <p:nvPr/>
        </p:nvSpPr>
        <p:spPr bwMode="auto">
          <a:xfrm>
            <a:off x="2743200" y="3124200"/>
            <a:ext cx="1600200" cy="4667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8000"/>
                </a:solidFill>
              </a:rPr>
              <a:t>Root</a:t>
            </a:r>
          </a:p>
        </p:txBody>
      </p:sp>
      <p:sp>
        <p:nvSpPr>
          <p:cNvPr id="67601" name="Line 17"/>
          <p:cNvSpPr>
            <a:spLocks noChangeShapeType="1"/>
          </p:cNvSpPr>
          <p:nvPr/>
        </p:nvSpPr>
        <p:spPr bwMode="auto">
          <a:xfrm>
            <a:off x="6705600" y="2133600"/>
            <a:ext cx="304800"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2" name="Line 18"/>
          <p:cNvSpPr>
            <a:spLocks noChangeShapeType="1"/>
          </p:cNvSpPr>
          <p:nvPr/>
        </p:nvSpPr>
        <p:spPr bwMode="auto">
          <a:xfrm>
            <a:off x="6324600" y="1524000"/>
            <a:ext cx="838200"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3" name="Text Box 19"/>
          <p:cNvSpPr txBox="1">
            <a:spLocks noChangeArrowheads="1"/>
          </p:cNvSpPr>
          <p:nvPr/>
        </p:nvSpPr>
        <p:spPr bwMode="auto">
          <a:xfrm>
            <a:off x="4876800" y="2514600"/>
            <a:ext cx="1752600" cy="466725"/>
          </a:xfrm>
          <a:prstGeom prst="rect">
            <a:avLst/>
          </a:prstGeom>
          <a:noFill/>
          <a:ln w="9525">
            <a:solidFill>
              <a:srgbClr val="008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solidFill>
                  <a:srgbClr val="008000"/>
                </a:solidFill>
              </a:rPr>
              <a:t>Senescence</a:t>
            </a:r>
          </a:p>
        </p:txBody>
      </p:sp>
      <p:sp>
        <p:nvSpPr>
          <p:cNvPr id="67604" name="Line 20"/>
          <p:cNvSpPr>
            <a:spLocks noChangeShapeType="1"/>
          </p:cNvSpPr>
          <p:nvPr/>
        </p:nvSpPr>
        <p:spPr bwMode="auto">
          <a:xfrm>
            <a:off x="5638800" y="2971800"/>
            <a:ext cx="0" cy="1524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5" name="Line 21"/>
          <p:cNvSpPr>
            <a:spLocks noChangeShapeType="1"/>
          </p:cNvSpPr>
          <p:nvPr/>
        </p:nvSpPr>
        <p:spPr bwMode="auto">
          <a:xfrm>
            <a:off x="3581400" y="2514600"/>
            <a:ext cx="0" cy="6096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6" name="Line 22"/>
          <p:cNvSpPr>
            <a:spLocks noChangeShapeType="1"/>
          </p:cNvSpPr>
          <p:nvPr/>
        </p:nvSpPr>
        <p:spPr bwMode="auto">
          <a:xfrm>
            <a:off x="3581400" y="3581400"/>
            <a:ext cx="0" cy="4572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7" name="Line 23"/>
          <p:cNvSpPr>
            <a:spLocks noChangeShapeType="1"/>
          </p:cNvSpPr>
          <p:nvPr/>
        </p:nvSpPr>
        <p:spPr bwMode="auto">
          <a:xfrm>
            <a:off x="5638800" y="3581400"/>
            <a:ext cx="0" cy="4572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Line 24"/>
          <p:cNvSpPr>
            <a:spLocks noChangeShapeType="1"/>
          </p:cNvSpPr>
          <p:nvPr/>
        </p:nvSpPr>
        <p:spPr bwMode="auto">
          <a:xfrm>
            <a:off x="7010400" y="2133600"/>
            <a:ext cx="0" cy="19050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9" name="Line 25"/>
          <p:cNvSpPr>
            <a:spLocks noChangeShapeType="1"/>
          </p:cNvSpPr>
          <p:nvPr/>
        </p:nvSpPr>
        <p:spPr bwMode="auto">
          <a:xfrm>
            <a:off x="7162800" y="1524000"/>
            <a:ext cx="0" cy="25146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26"/>
          <p:cNvSpPr>
            <a:spLocks noChangeShapeType="1"/>
          </p:cNvSpPr>
          <p:nvPr/>
        </p:nvSpPr>
        <p:spPr bwMode="auto">
          <a:xfrm>
            <a:off x="4267200" y="2209800"/>
            <a:ext cx="457200"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1" name="Line 27"/>
          <p:cNvSpPr>
            <a:spLocks noChangeShapeType="1"/>
          </p:cNvSpPr>
          <p:nvPr/>
        </p:nvSpPr>
        <p:spPr bwMode="auto">
          <a:xfrm flipV="1">
            <a:off x="2438400" y="2286000"/>
            <a:ext cx="304800"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2" name="Line 28"/>
          <p:cNvSpPr>
            <a:spLocks noChangeShapeType="1"/>
          </p:cNvSpPr>
          <p:nvPr/>
        </p:nvSpPr>
        <p:spPr bwMode="auto">
          <a:xfrm flipV="1">
            <a:off x="1600200" y="4495800"/>
            <a:ext cx="0" cy="6858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3" name="Line 29"/>
          <p:cNvSpPr>
            <a:spLocks noChangeShapeType="1"/>
          </p:cNvSpPr>
          <p:nvPr/>
        </p:nvSpPr>
        <p:spPr bwMode="auto">
          <a:xfrm>
            <a:off x="5638800" y="2362200"/>
            <a:ext cx="0" cy="1524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4" name="Line 30"/>
          <p:cNvSpPr>
            <a:spLocks noChangeShapeType="1"/>
          </p:cNvSpPr>
          <p:nvPr/>
        </p:nvSpPr>
        <p:spPr bwMode="auto">
          <a:xfrm flipV="1">
            <a:off x="3886200" y="1524000"/>
            <a:ext cx="0" cy="533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5" name="Line 31"/>
          <p:cNvSpPr>
            <a:spLocks noChangeShapeType="1"/>
          </p:cNvSpPr>
          <p:nvPr/>
        </p:nvSpPr>
        <p:spPr bwMode="auto">
          <a:xfrm flipV="1">
            <a:off x="3886200" y="1524000"/>
            <a:ext cx="838200"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6" name="Text Box 32"/>
          <p:cNvSpPr txBox="1">
            <a:spLocks noChangeArrowheads="1"/>
          </p:cNvSpPr>
          <p:nvPr/>
        </p:nvSpPr>
        <p:spPr bwMode="auto">
          <a:xfrm>
            <a:off x="6172200" y="5181600"/>
            <a:ext cx="1295400" cy="4667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8000"/>
                </a:solidFill>
              </a:rPr>
              <a:t>Organic</a:t>
            </a:r>
          </a:p>
        </p:txBody>
      </p:sp>
      <p:sp>
        <p:nvSpPr>
          <p:cNvPr id="67617" name="Text Box 33"/>
          <p:cNvSpPr txBox="1">
            <a:spLocks noChangeArrowheads="1"/>
          </p:cNvSpPr>
          <p:nvPr/>
        </p:nvSpPr>
        <p:spPr bwMode="auto">
          <a:xfrm>
            <a:off x="838200" y="5181600"/>
            <a:ext cx="1447800" cy="4667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08000"/>
                </a:solidFill>
              </a:rPr>
              <a:t>Mineral</a:t>
            </a:r>
          </a:p>
        </p:txBody>
      </p:sp>
      <p:sp>
        <p:nvSpPr>
          <p:cNvPr id="67618" name="Text Box 34"/>
          <p:cNvSpPr txBox="1">
            <a:spLocks noChangeArrowheads="1"/>
          </p:cNvSpPr>
          <p:nvPr/>
        </p:nvSpPr>
        <p:spPr bwMode="auto">
          <a:xfrm>
            <a:off x="3200400" y="4876800"/>
            <a:ext cx="2057400" cy="466725"/>
          </a:xfrm>
          <a:prstGeom prst="rect">
            <a:avLst/>
          </a:prstGeom>
          <a:noFill/>
          <a:ln w="9525">
            <a:solidFill>
              <a:srgbClr val="008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solidFill>
                  <a:srgbClr val="008000"/>
                </a:solidFill>
              </a:rPr>
              <a:t>Immobilization</a:t>
            </a:r>
          </a:p>
        </p:txBody>
      </p:sp>
      <p:sp>
        <p:nvSpPr>
          <p:cNvPr id="67619" name="Text Box 35"/>
          <p:cNvSpPr txBox="1">
            <a:spLocks noChangeArrowheads="1"/>
          </p:cNvSpPr>
          <p:nvPr/>
        </p:nvSpPr>
        <p:spPr bwMode="auto">
          <a:xfrm>
            <a:off x="3200400" y="5486400"/>
            <a:ext cx="2057400" cy="466725"/>
          </a:xfrm>
          <a:prstGeom prst="rect">
            <a:avLst/>
          </a:prstGeom>
          <a:noFill/>
          <a:ln w="9525">
            <a:solidFill>
              <a:srgbClr val="008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solidFill>
                  <a:srgbClr val="008000"/>
                </a:solidFill>
              </a:rPr>
              <a:t>Mineralization</a:t>
            </a:r>
          </a:p>
        </p:txBody>
      </p:sp>
      <p:sp>
        <p:nvSpPr>
          <p:cNvPr id="67620" name="Line 36"/>
          <p:cNvSpPr>
            <a:spLocks noChangeShapeType="1"/>
          </p:cNvSpPr>
          <p:nvPr/>
        </p:nvSpPr>
        <p:spPr bwMode="auto">
          <a:xfrm flipV="1">
            <a:off x="2286000" y="5257800"/>
            <a:ext cx="914400"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1" name="Line 37"/>
          <p:cNvSpPr>
            <a:spLocks noChangeShapeType="1"/>
          </p:cNvSpPr>
          <p:nvPr/>
        </p:nvSpPr>
        <p:spPr bwMode="auto">
          <a:xfrm flipV="1">
            <a:off x="5257800" y="5257800"/>
            <a:ext cx="914400"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2" name="Line 38"/>
          <p:cNvSpPr>
            <a:spLocks noChangeShapeType="1"/>
          </p:cNvSpPr>
          <p:nvPr/>
        </p:nvSpPr>
        <p:spPr bwMode="auto">
          <a:xfrm flipH="1" flipV="1">
            <a:off x="5257800" y="5562600"/>
            <a:ext cx="914400"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3" name="Line 39"/>
          <p:cNvSpPr>
            <a:spLocks noChangeShapeType="1"/>
          </p:cNvSpPr>
          <p:nvPr/>
        </p:nvSpPr>
        <p:spPr bwMode="auto">
          <a:xfrm flipH="1" flipV="1">
            <a:off x="2286000" y="5562600"/>
            <a:ext cx="914400"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 name="Straight Connector 4"/>
          <p:cNvCxnSpPr/>
          <p:nvPr/>
        </p:nvCxnSpPr>
        <p:spPr>
          <a:xfrm flipH="1">
            <a:off x="1600200" y="1743075"/>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00200" y="1743075"/>
            <a:ext cx="10886" cy="31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5049" y="1683973"/>
            <a:ext cx="846707" cy="338554"/>
          </a:xfrm>
          <a:prstGeom prst="rect">
            <a:avLst/>
          </a:prstGeom>
          <a:noFill/>
        </p:spPr>
        <p:txBody>
          <a:bodyPr wrap="none" rtlCol="0">
            <a:spAutoFit/>
          </a:bodyPr>
          <a:lstStyle/>
          <a:p>
            <a:r>
              <a:rPr lang="en-US" sz="1600" dirty="0" err="1" smtClean="0"/>
              <a:t>Nresorb</a:t>
            </a:r>
            <a:endParaRPr lang="en-US" sz="1600" dirty="0"/>
          </a:p>
        </p:txBody>
      </p:sp>
      <p:sp>
        <p:nvSpPr>
          <p:cNvPr id="2" name="Rectangle 1"/>
          <p:cNvSpPr/>
          <p:nvPr/>
        </p:nvSpPr>
        <p:spPr>
          <a:xfrm>
            <a:off x="5638800" y="6400800"/>
            <a:ext cx="2510046" cy="369332"/>
          </a:xfrm>
          <a:prstGeom prst="rect">
            <a:avLst/>
          </a:prstGeom>
        </p:spPr>
        <p:txBody>
          <a:bodyPr wrap="none">
            <a:spAutoFit/>
          </a:bodyPr>
          <a:lstStyle/>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Felzer</a:t>
            </a:r>
            <a:r>
              <a:rPr lang="en-US" dirty="0">
                <a:latin typeface="Times New Roman" pitchFamily="18" charset="0"/>
                <a:cs typeface="Times New Roman" pitchFamily="18" charset="0"/>
              </a:rPr>
              <a:t> et al, 2009, 2011)</a:t>
            </a:r>
          </a:p>
        </p:txBody>
      </p:sp>
    </p:spTree>
    <p:extLst>
      <p:ext uri="{BB962C8B-B14F-4D97-AF65-F5344CB8AC3E}">
        <p14:creationId xmlns:p14="http://schemas.microsoft.com/office/powerpoint/2010/main" val="1470959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124200" y="2286000"/>
            <a:ext cx="1524000" cy="1600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Text Box 3"/>
          <p:cNvSpPr txBox="1">
            <a:spLocks noChangeArrowheads="1"/>
          </p:cNvSpPr>
          <p:nvPr/>
        </p:nvSpPr>
        <p:spPr bwMode="auto">
          <a:xfrm>
            <a:off x="3276600" y="2286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Vegetation</a:t>
            </a:r>
          </a:p>
        </p:txBody>
      </p:sp>
      <p:sp>
        <p:nvSpPr>
          <p:cNvPr id="68612" name="Rectangle 4"/>
          <p:cNvSpPr>
            <a:spLocks noChangeArrowheads="1"/>
          </p:cNvSpPr>
          <p:nvPr/>
        </p:nvSpPr>
        <p:spPr bwMode="auto">
          <a:xfrm>
            <a:off x="990600" y="914400"/>
            <a:ext cx="3657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3" name="Text Box 5"/>
          <p:cNvSpPr txBox="1">
            <a:spLocks noChangeArrowheads="1"/>
          </p:cNvSpPr>
          <p:nvPr/>
        </p:nvSpPr>
        <p:spPr bwMode="auto">
          <a:xfrm>
            <a:off x="3124200" y="914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Atmosphere</a:t>
            </a:r>
          </a:p>
        </p:txBody>
      </p:sp>
      <p:sp>
        <p:nvSpPr>
          <p:cNvPr id="68614" name="Line 6"/>
          <p:cNvSpPr>
            <a:spLocks noChangeShapeType="1"/>
          </p:cNvSpPr>
          <p:nvPr/>
        </p:nvSpPr>
        <p:spPr bwMode="auto">
          <a:xfrm>
            <a:off x="1447800" y="3200400"/>
            <a:ext cx="0" cy="1600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5" name="Line 7"/>
          <p:cNvSpPr>
            <a:spLocks noChangeShapeType="1"/>
          </p:cNvSpPr>
          <p:nvPr/>
        </p:nvSpPr>
        <p:spPr bwMode="auto">
          <a:xfrm>
            <a:off x="1447800" y="1371600"/>
            <a:ext cx="0" cy="13716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6" name="Text Box 8"/>
          <p:cNvSpPr txBox="1">
            <a:spLocks noChangeArrowheads="1"/>
          </p:cNvSpPr>
          <p:nvPr/>
        </p:nvSpPr>
        <p:spPr bwMode="auto">
          <a:xfrm>
            <a:off x="838200" y="2743200"/>
            <a:ext cx="1081088" cy="4667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Precip.</a:t>
            </a:r>
          </a:p>
        </p:txBody>
      </p:sp>
      <p:sp>
        <p:nvSpPr>
          <p:cNvPr id="68617" name="Line 9"/>
          <p:cNvSpPr>
            <a:spLocks noChangeShapeType="1"/>
          </p:cNvSpPr>
          <p:nvPr/>
        </p:nvSpPr>
        <p:spPr bwMode="auto">
          <a:xfrm flipV="1">
            <a:off x="2057400" y="1371600"/>
            <a:ext cx="0" cy="2438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Text Box 10"/>
          <p:cNvSpPr txBox="1">
            <a:spLocks noChangeArrowheads="1"/>
          </p:cNvSpPr>
          <p:nvPr/>
        </p:nvSpPr>
        <p:spPr bwMode="auto">
          <a:xfrm>
            <a:off x="1600200" y="3810000"/>
            <a:ext cx="1444625" cy="4667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Soil Evap.</a:t>
            </a:r>
          </a:p>
        </p:txBody>
      </p:sp>
      <p:sp>
        <p:nvSpPr>
          <p:cNvPr id="68619" name="Text Box 11"/>
          <p:cNvSpPr txBox="1">
            <a:spLocks noChangeArrowheads="1"/>
          </p:cNvSpPr>
          <p:nvPr/>
        </p:nvSpPr>
        <p:spPr bwMode="auto">
          <a:xfrm>
            <a:off x="2362200" y="1676400"/>
            <a:ext cx="1135063" cy="4667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Transp.</a:t>
            </a:r>
          </a:p>
        </p:txBody>
      </p:sp>
      <p:sp>
        <p:nvSpPr>
          <p:cNvPr id="68620" name="Line 12"/>
          <p:cNvSpPr>
            <a:spLocks noChangeShapeType="1"/>
          </p:cNvSpPr>
          <p:nvPr/>
        </p:nvSpPr>
        <p:spPr bwMode="auto">
          <a:xfrm>
            <a:off x="2057400" y="4267200"/>
            <a:ext cx="0" cy="1676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1" name="Line 13"/>
          <p:cNvSpPr>
            <a:spLocks noChangeShapeType="1"/>
          </p:cNvSpPr>
          <p:nvPr/>
        </p:nvSpPr>
        <p:spPr bwMode="auto">
          <a:xfrm flipV="1">
            <a:off x="3276600" y="1371600"/>
            <a:ext cx="0" cy="3048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Line 14"/>
          <p:cNvSpPr>
            <a:spLocks noChangeShapeType="1"/>
          </p:cNvSpPr>
          <p:nvPr/>
        </p:nvSpPr>
        <p:spPr bwMode="auto">
          <a:xfrm>
            <a:off x="3276600" y="2286000"/>
            <a:ext cx="0" cy="1600200"/>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3" name="Line 15"/>
          <p:cNvSpPr>
            <a:spLocks noChangeShapeType="1"/>
          </p:cNvSpPr>
          <p:nvPr/>
        </p:nvSpPr>
        <p:spPr bwMode="auto">
          <a:xfrm>
            <a:off x="3276600" y="2133600"/>
            <a:ext cx="0" cy="152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4" name="Line 16"/>
          <p:cNvSpPr>
            <a:spLocks noChangeShapeType="1"/>
          </p:cNvSpPr>
          <p:nvPr/>
        </p:nvSpPr>
        <p:spPr bwMode="auto">
          <a:xfrm flipH="1">
            <a:off x="762000" y="5486400"/>
            <a:ext cx="0" cy="762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Text Box 17"/>
          <p:cNvSpPr txBox="1">
            <a:spLocks noChangeArrowheads="1"/>
          </p:cNvSpPr>
          <p:nvPr/>
        </p:nvSpPr>
        <p:spPr bwMode="auto">
          <a:xfrm>
            <a:off x="228600" y="5029200"/>
            <a:ext cx="1004888" cy="4667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solidFill>
                  <a:srgbClr val="0000FF"/>
                </a:solidFill>
              </a:rPr>
              <a:t>Runoff</a:t>
            </a:r>
          </a:p>
        </p:txBody>
      </p:sp>
      <p:sp>
        <p:nvSpPr>
          <p:cNvPr id="68626" name="Line 18"/>
          <p:cNvSpPr>
            <a:spLocks noChangeShapeType="1"/>
          </p:cNvSpPr>
          <p:nvPr/>
        </p:nvSpPr>
        <p:spPr bwMode="auto">
          <a:xfrm>
            <a:off x="762000" y="4800600"/>
            <a:ext cx="0" cy="2286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7" name="Rectangle 19"/>
          <p:cNvSpPr>
            <a:spLocks noGrp="1" noChangeArrowheads="1"/>
          </p:cNvSpPr>
          <p:nvPr>
            <p:ph type="title" idx="4294967295"/>
          </p:nvPr>
        </p:nvSpPr>
        <p:spPr>
          <a:xfrm>
            <a:off x="3505200" y="0"/>
            <a:ext cx="1981200" cy="762000"/>
          </a:xfrm>
          <a:ln w="50800" cap="flat">
            <a:solidFill>
              <a:srgbClr val="0000FF"/>
            </a:solidFill>
            <a:prstDash val="sysDot"/>
            <a:miter lim="800000"/>
            <a:headEnd/>
            <a:tailEnd/>
          </a:ln>
        </p:spPr>
        <p:txBody>
          <a:bodyPr/>
          <a:lstStyle/>
          <a:p>
            <a:r>
              <a:rPr lang="en-US" sz="4000" b="1">
                <a:solidFill>
                  <a:srgbClr val="0000FF"/>
                </a:solidFill>
              </a:rPr>
              <a:t>Water</a:t>
            </a:r>
          </a:p>
        </p:txBody>
      </p:sp>
      <p:sp>
        <p:nvSpPr>
          <p:cNvPr id="68628" name="Line 20"/>
          <p:cNvSpPr>
            <a:spLocks noChangeShapeType="1"/>
          </p:cNvSpPr>
          <p:nvPr/>
        </p:nvSpPr>
        <p:spPr bwMode="auto">
          <a:xfrm>
            <a:off x="4724400" y="838200"/>
            <a:ext cx="0" cy="5791200"/>
          </a:xfrm>
          <a:prstGeom prst="line">
            <a:avLst/>
          </a:prstGeom>
          <a:noFill/>
          <a:ln w="254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9" name="Line 21"/>
          <p:cNvSpPr>
            <a:spLocks noChangeShapeType="1"/>
          </p:cNvSpPr>
          <p:nvPr/>
        </p:nvSpPr>
        <p:spPr bwMode="auto">
          <a:xfrm flipH="1">
            <a:off x="3429000" y="5562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0" name="AutoShape 22"/>
          <p:cNvSpPr>
            <a:spLocks noChangeArrowheads="1"/>
          </p:cNvSpPr>
          <p:nvPr/>
        </p:nvSpPr>
        <p:spPr bwMode="auto">
          <a:xfrm>
            <a:off x="1295400" y="5334000"/>
            <a:ext cx="2133600" cy="1066800"/>
          </a:xfrm>
          <a:prstGeom prst="can">
            <a:avLst>
              <a:gd name="adj" fmla="val 37056"/>
            </a:avLst>
          </a:prstGeom>
          <a:solidFill>
            <a:srgbClr val="99CCFF">
              <a:alpha val="50000"/>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1" name="Text Box 23"/>
          <p:cNvSpPr txBox="1">
            <a:spLocks noChangeArrowheads="1"/>
          </p:cNvSpPr>
          <p:nvPr/>
        </p:nvSpPr>
        <p:spPr bwMode="auto">
          <a:xfrm>
            <a:off x="3657600" y="5486400"/>
            <a:ext cx="9906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Wilting</a:t>
            </a:r>
          </a:p>
          <a:p>
            <a:r>
              <a:rPr lang="en-US" sz="1600"/>
              <a:t>Point</a:t>
            </a:r>
          </a:p>
        </p:txBody>
      </p:sp>
      <p:sp>
        <p:nvSpPr>
          <p:cNvPr id="68632" name="Line 24"/>
          <p:cNvSpPr>
            <a:spLocks noChangeShapeType="1"/>
          </p:cNvSpPr>
          <p:nvPr/>
        </p:nvSpPr>
        <p:spPr bwMode="auto">
          <a:xfrm flipV="1">
            <a:off x="3276600" y="3886200"/>
            <a:ext cx="0" cy="1447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3" name="AutoShape 25"/>
          <p:cNvSpPr>
            <a:spLocks noChangeArrowheads="1"/>
          </p:cNvSpPr>
          <p:nvPr/>
        </p:nvSpPr>
        <p:spPr bwMode="auto">
          <a:xfrm>
            <a:off x="1295400" y="4800600"/>
            <a:ext cx="2133600" cy="914400"/>
          </a:xfrm>
          <a:prstGeom prst="can">
            <a:avLst>
              <a:gd name="adj" fmla="val 31250"/>
            </a:avLst>
          </a:prstGeom>
          <a:solidFill>
            <a:srgbClr val="0000FF">
              <a:alpha val="50000"/>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4" name="AutoShape 26"/>
          <p:cNvSpPr>
            <a:spLocks noChangeArrowheads="1"/>
          </p:cNvSpPr>
          <p:nvPr/>
        </p:nvSpPr>
        <p:spPr bwMode="auto">
          <a:xfrm>
            <a:off x="1295400" y="4419600"/>
            <a:ext cx="2133600" cy="685800"/>
          </a:xfrm>
          <a:prstGeom prst="can">
            <a:avLst>
              <a:gd name="adj" fmla="val 50000"/>
            </a:avLst>
          </a:prstGeom>
          <a:solidFill>
            <a:srgbClr val="000080">
              <a:alpha val="50000"/>
            </a:srgbClr>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5" name="Text Box 27"/>
          <p:cNvSpPr txBox="1">
            <a:spLocks noChangeArrowheads="1"/>
          </p:cNvSpPr>
          <p:nvPr/>
        </p:nvSpPr>
        <p:spPr bwMode="auto">
          <a:xfrm>
            <a:off x="3657600" y="4800600"/>
            <a:ext cx="9906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Field Capacity</a:t>
            </a:r>
          </a:p>
        </p:txBody>
      </p:sp>
      <p:sp>
        <p:nvSpPr>
          <p:cNvPr id="68636" name="Line 28"/>
          <p:cNvSpPr>
            <a:spLocks noChangeShapeType="1"/>
          </p:cNvSpPr>
          <p:nvPr/>
        </p:nvSpPr>
        <p:spPr bwMode="auto">
          <a:xfrm flipH="1">
            <a:off x="34290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7" name="Line 29"/>
          <p:cNvSpPr>
            <a:spLocks noChangeShapeType="1"/>
          </p:cNvSpPr>
          <p:nvPr/>
        </p:nvSpPr>
        <p:spPr bwMode="auto">
          <a:xfrm>
            <a:off x="762000" y="4800600"/>
            <a:ext cx="6096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8" name="Text Box 30"/>
          <p:cNvSpPr txBox="1">
            <a:spLocks noChangeArrowheads="1"/>
          </p:cNvSpPr>
          <p:nvPr/>
        </p:nvSpPr>
        <p:spPr bwMode="auto">
          <a:xfrm>
            <a:off x="1295400" y="5943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t>Soil: Bucket Model</a:t>
            </a:r>
          </a:p>
        </p:txBody>
      </p:sp>
      <p:sp>
        <p:nvSpPr>
          <p:cNvPr id="68639" name="Line 31"/>
          <p:cNvSpPr>
            <a:spLocks noChangeShapeType="1"/>
          </p:cNvSpPr>
          <p:nvPr/>
        </p:nvSpPr>
        <p:spPr bwMode="auto">
          <a:xfrm>
            <a:off x="6629400"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0" name="Line 32"/>
          <p:cNvSpPr>
            <a:spLocks noChangeShapeType="1"/>
          </p:cNvSpPr>
          <p:nvPr/>
        </p:nvSpPr>
        <p:spPr bwMode="auto">
          <a:xfrm flipV="1">
            <a:off x="6781800" y="3429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1" name="Line 33"/>
          <p:cNvSpPr>
            <a:spLocks noChangeShapeType="1"/>
          </p:cNvSpPr>
          <p:nvPr/>
        </p:nvSpPr>
        <p:spPr bwMode="auto">
          <a:xfrm>
            <a:off x="68580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2" name="Line 34"/>
          <p:cNvSpPr>
            <a:spLocks noChangeShapeType="1"/>
          </p:cNvSpPr>
          <p:nvPr/>
        </p:nvSpPr>
        <p:spPr bwMode="auto">
          <a:xfrm flipV="1">
            <a:off x="70104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3" name="Line 35"/>
          <p:cNvSpPr>
            <a:spLocks noChangeShapeType="1"/>
          </p:cNvSpPr>
          <p:nvPr/>
        </p:nvSpPr>
        <p:spPr bwMode="auto">
          <a:xfrm>
            <a:off x="71628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4" name="Line 36"/>
          <p:cNvSpPr>
            <a:spLocks noChangeShapeType="1"/>
          </p:cNvSpPr>
          <p:nvPr/>
        </p:nvSpPr>
        <p:spPr bwMode="auto">
          <a:xfrm flipV="1">
            <a:off x="73152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5" name="Line 37"/>
          <p:cNvSpPr>
            <a:spLocks noChangeShapeType="1"/>
          </p:cNvSpPr>
          <p:nvPr/>
        </p:nvSpPr>
        <p:spPr bwMode="auto">
          <a:xfrm>
            <a:off x="74676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6" name="Line 38"/>
          <p:cNvSpPr>
            <a:spLocks noChangeShapeType="1"/>
          </p:cNvSpPr>
          <p:nvPr/>
        </p:nvSpPr>
        <p:spPr bwMode="auto">
          <a:xfrm flipV="1">
            <a:off x="7620000" y="3581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7" name="Line 39"/>
          <p:cNvSpPr>
            <a:spLocks noChangeShapeType="1"/>
          </p:cNvSpPr>
          <p:nvPr/>
        </p:nvSpPr>
        <p:spPr bwMode="auto">
          <a:xfrm>
            <a:off x="7696200"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8" name="Oval 40"/>
          <p:cNvSpPr>
            <a:spLocks noChangeArrowheads="1"/>
          </p:cNvSpPr>
          <p:nvPr/>
        </p:nvSpPr>
        <p:spPr bwMode="auto">
          <a:xfrm>
            <a:off x="7848600" y="3505200"/>
            <a:ext cx="152400" cy="1524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9" name="Line 41"/>
          <p:cNvSpPr>
            <a:spLocks noChangeShapeType="1"/>
          </p:cNvSpPr>
          <p:nvPr/>
        </p:nvSpPr>
        <p:spPr bwMode="auto">
          <a:xfrm>
            <a:off x="7924800" y="472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0" name="Line 42"/>
          <p:cNvSpPr>
            <a:spLocks noChangeShapeType="1"/>
          </p:cNvSpPr>
          <p:nvPr/>
        </p:nvSpPr>
        <p:spPr bwMode="auto">
          <a:xfrm flipH="1" flipV="1">
            <a:off x="7772400" y="46482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1" name="Line 43"/>
          <p:cNvSpPr>
            <a:spLocks noChangeShapeType="1"/>
          </p:cNvSpPr>
          <p:nvPr/>
        </p:nvSpPr>
        <p:spPr bwMode="auto">
          <a:xfrm flipV="1">
            <a:off x="7772400" y="44958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2" name="Line 44"/>
          <p:cNvSpPr>
            <a:spLocks noChangeShapeType="1"/>
          </p:cNvSpPr>
          <p:nvPr/>
        </p:nvSpPr>
        <p:spPr bwMode="auto">
          <a:xfrm flipH="1" flipV="1">
            <a:off x="7772400" y="43434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3" name="Line 45"/>
          <p:cNvSpPr>
            <a:spLocks noChangeShapeType="1"/>
          </p:cNvSpPr>
          <p:nvPr/>
        </p:nvSpPr>
        <p:spPr bwMode="auto">
          <a:xfrm flipV="1">
            <a:off x="7772400" y="41910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4" name="Line 46"/>
          <p:cNvSpPr>
            <a:spLocks noChangeShapeType="1"/>
          </p:cNvSpPr>
          <p:nvPr/>
        </p:nvSpPr>
        <p:spPr bwMode="auto">
          <a:xfrm flipH="1" flipV="1">
            <a:off x="7772400" y="40386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5" name="Line 47"/>
          <p:cNvSpPr>
            <a:spLocks noChangeShapeType="1"/>
          </p:cNvSpPr>
          <p:nvPr/>
        </p:nvSpPr>
        <p:spPr bwMode="auto">
          <a:xfrm flipV="1">
            <a:off x="7772400" y="3886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6" name="Line 48"/>
          <p:cNvSpPr>
            <a:spLocks noChangeShapeType="1"/>
          </p:cNvSpPr>
          <p:nvPr/>
        </p:nvSpPr>
        <p:spPr bwMode="auto">
          <a:xfrm flipH="1" flipV="1">
            <a:off x="7924800" y="3810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7" name="Line 49"/>
          <p:cNvSpPr>
            <a:spLocks noChangeShapeType="1"/>
          </p:cNvSpPr>
          <p:nvPr/>
        </p:nvSpPr>
        <p:spPr bwMode="auto">
          <a:xfrm>
            <a:off x="7924800" y="3657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8" name="Line 50"/>
          <p:cNvSpPr>
            <a:spLocks noChangeShapeType="1"/>
          </p:cNvSpPr>
          <p:nvPr/>
        </p:nvSpPr>
        <p:spPr bwMode="auto">
          <a:xfrm>
            <a:off x="7924800" y="3352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9" name="Line 51"/>
          <p:cNvSpPr>
            <a:spLocks noChangeShapeType="1"/>
          </p:cNvSpPr>
          <p:nvPr/>
        </p:nvSpPr>
        <p:spPr bwMode="auto">
          <a:xfrm flipH="1" flipV="1">
            <a:off x="7772400" y="3276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0" name="Line 52"/>
          <p:cNvSpPr>
            <a:spLocks noChangeShapeType="1"/>
          </p:cNvSpPr>
          <p:nvPr/>
        </p:nvSpPr>
        <p:spPr bwMode="auto">
          <a:xfrm flipV="1">
            <a:off x="7772400" y="3124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1" name="Line 53"/>
          <p:cNvSpPr>
            <a:spLocks noChangeShapeType="1"/>
          </p:cNvSpPr>
          <p:nvPr/>
        </p:nvSpPr>
        <p:spPr bwMode="auto">
          <a:xfrm flipH="1" flipV="1">
            <a:off x="7772400" y="29718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2" name="Line 54"/>
          <p:cNvSpPr>
            <a:spLocks noChangeShapeType="1"/>
          </p:cNvSpPr>
          <p:nvPr/>
        </p:nvSpPr>
        <p:spPr bwMode="auto">
          <a:xfrm flipV="1">
            <a:off x="7772400" y="28194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3" name="Line 55"/>
          <p:cNvSpPr>
            <a:spLocks noChangeShapeType="1"/>
          </p:cNvSpPr>
          <p:nvPr/>
        </p:nvSpPr>
        <p:spPr bwMode="auto">
          <a:xfrm flipH="1" flipV="1">
            <a:off x="7772400" y="26670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4" name="Line 56"/>
          <p:cNvSpPr>
            <a:spLocks noChangeShapeType="1"/>
          </p:cNvSpPr>
          <p:nvPr/>
        </p:nvSpPr>
        <p:spPr bwMode="auto">
          <a:xfrm flipV="1">
            <a:off x="7772400" y="25146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5" name="Line 57"/>
          <p:cNvSpPr>
            <a:spLocks noChangeShapeType="1"/>
          </p:cNvSpPr>
          <p:nvPr/>
        </p:nvSpPr>
        <p:spPr bwMode="auto">
          <a:xfrm flipH="1" flipV="1">
            <a:off x="7924800" y="2438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6" name="Line 58"/>
          <p:cNvSpPr>
            <a:spLocks noChangeShapeType="1"/>
          </p:cNvSpPr>
          <p:nvPr/>
        </p:nvSpPr>
        <p:spPr bwMode="auto">
          <a:xfrm>
            <a:off x="7924800" y="2286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7" name="Line 59"/>
          <p:cNvSpPr>
            <a:spLocks noChangeShapeType="1"/>
          </p:cNvSpPr>
          <p:nvPr/>
        </p:nvSpPr>
        <p:spPr bwMode="auto">
          <a:xfrm>
            <a:off x="6781800" y="4953000"/>
            <a:ext cx="20574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8" name="Line 60"/>
          <p:cNvSpPr>
            <a:spLocks noChangeShapeType="1"/>
          </p:cNvSpPr>
          <p:nvPr/>
        </p:nvSpPr>
        <p:spPr bwMode="auto">
          <a:xfrm>
            <a:off x="7924800" y="6096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9" name="Line 61"/>
          <p:cNvSpPr>
            <a:spLocks noChangeShapeType="1"/>
          </p:cNvSpPr>
          <p:nvPr/>
        </p:nvSpPr>
        <p:spPr bwMode="auto">
          <a:xfrm flipH="1" flipV="1">
            <a:off x="7772400" y="6019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0" name="Line 62"/>
          <p:cNvSpPr>
            <a:spLocks noChangeShapeType="1"/>
          </p:cNvSpPr>
          <p:nvPr/>
        </p:nvSpPr>
        <p:spPr bwMode="auto">
          <a:xfrm flipV="1">
            <a:off x="7772400" y="58674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1" name="Line 63"/>
          <p:cNvSpPr>
            <a:spLocks noChangeShapeType="1"/>
          </p:cNvSpPr>
          <p:nvPr/>
        </p:nvSpPr>
        <p:spPr bwMode="auto">
          <a:xfrm flipH="1" flipV="1">
            <a:off x="7772400" y="57150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2" name="Line 64"/>
          <p:cNvSpPr>
            <a:spLocks noChangeShapeType="1"/>
          </p:cNvSpPr>
          <p:nvPr/>
        </p:nvSpPr>
        <p:spPr bwMode="auto">
          <a:xfrm flipV="1">
            <a:off x="7772400" y="55626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3" name="Line 65"/>
          <p:cNvSpPr>
            <a:spLocks noChangeShapeType="1"/>
          </p:cNvSpPr>
          <p:nvPr/>
        </p:nvSpPr>
        <p:spPr bwMode="auto">
          <a:xfrm flipH="1" flipV="1">
            <a:off x="7772400" y="5410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4" name="Line 66"/>
          <p:cNvSpPr>
            <a:spLocks noChangeShapeType="1"/>
          </p:cNvSpPr>
          <p:nvPr/>
        </p:nvSpPr>
        <p:spPr bwMode="auto">
          <a:xfrm flipV="1">
            <a:off x="7772400" y="52578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5" name="Line 67"/>
          <p:cNvSpPr>
            <a:spLocks noChangeShapeType="1"/>
          </p:cNvSpPr>
          <p:nvPr/>
        </p:nvSpPr>
        <p:spPr bwMode="auto">
          <a:xfrm flipH="1" flipV="1">
            <a:off x="7924800" y="51816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6" name="Line 68"/>
          <p:cNvSpPr>
            <a:spLocks noChangeShapeType="1"/>
          </p:cNvSpPr>
          <p:nvPr/>
        </p:nvSpPr>
        <p:spPr bwMode="auto">
          <a:xfrm>
            <a:off x="7924800" y="5029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7" name="Oval 69"/>
          <p:cNvSpPr>
            <a:spLocks noChangeArrowheads="1"/>
          </p:cNvSpPr>
          <p:nvPr/>
        </p:nvSpPr>
        <p:spPr bwMode="auto">
          <a:xfrm>
            <a:off x="7848600" y="4876800"/>
            <a:ext cx="152400" cy="152400"/>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8" name="Oval 70"/>
          <p:cNvSpPr>
            <a:spLocks noChangeArrowheads="1"/>
          </p:cNvSpPr>
          <p:nvPr/>
        </p:nvSpPr>
        <p:spPr bwMode="auto">
          <a:xfrm>
            <a:off x="7848600" y="2133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9" name="Freeform 71"/>
          <p:cNvSpPr>
            <a:spLocks/>
          </p:cNvSpPr>
          <p:nvPr/>
        </p:nvSpPr>
        <p:spPr bwMode="auto">
          <a:xfrm>
            <a:off x="4724400" y="2895600"/>
            <a:ext cx="2057400" cy="1168400"/>
          </a:xfrm>
          <a:custGeom>
            <a:avLst/>
            <a:gdLst>
              <a:gd name="T0" fmla="*/ 64 w 800"/>
              <a:gd name="T1" fmla="*/ 256 h 448"/>
              <a:gd name="T2" fmla="*/ 112 w 800"/>
              <a:gd name="T3" fmla="*/ 256 h 448"/>
              <a:gd name="T4" fmla="*/ 160 w 800"/>
              <a:gd name="T5" fmla="*/ 160 h 448"/>
              <a:gd name="T6" fmla="*/ 208 w 800"/>
              <a:gd name="T7" fmla="*/ 112 h 448"/>
              <a:gd name="T8" fmla="*/ 256 w 800"/>
              <a:gd name="T9" fmla="*/ 208 h 448"/>
              <a:gd name="T10" fmla="*/ 304 w 800"/>
              <a:gd name="T11" fmla="*/ 112 h 448"/>
              <a:gd name="T12" fmla="*/ 352 w 800"/>
              <a:gd name="T13" fmla="*/ 64 h 448"/>
              <a:gd name="T14" fmla="*/ 400 w 800"/>
              <a:gd name="T15" fmla="*/ 112 h 448"/>
              <a:gd name="T16" fmla="*/ 496 w 800"/>
              <a:gd name="T17" fmla="*/ 16 h 448"/>
              <a:gd name="T18" fmla="*/ 592 w 800"/>
              <a:gd name="T19" fmla="*/ 16 h 448"/>
              <a:gd name="T20" fmla="*/ 544 w 800"/>
              <a:gd name="T21" fmla="*/ 112 h 448"/>
              <a:gd name="T22" fmla="*/ 688 w 800"/>
              <a:gd name="T23" fmla="*/ 112 h 448"/>
              <a:gd name="T24" fmla="*/ 688 w 800"/>
              <a:gd name="T25" fmla="*/ 160 h 448"/>
              <a:gd name="T26" fmla="*/ 592 w 800"/>
              <a:gd name="T27" fmla="*/ 208 h 448"/>
              <a:gd name="T28" fmla="*/ 784 w 800"/>
              <a:gd name="T29" fmla="*/ 256 h 448"/>
              <a:gd name="T30" fmla="*/ 688 w 800"/>
              <a:gd name="T31" fmla="*/ 304 h 448"/>
              <a:gd name="T32" fmla="*/ 736 w 800"/>
              <a:gd name="T33" fmla="*/ 400 h 448"/>
              <a:gd name="T34" fmla="*/ 592 w 800"/>
              <a:gd name="T35" fmla="*/ 352 h 448"/>
              <a:gd name="T36" fmla="*/ 640 w 800"/>
              <a:gd name="T37" fmla="*/ 448 h 448"/>
              <a:gd name="T38" fmla="*/ 448 w 800"/>
              <a:gd name="T39" fmla="*/ 352 h 448"/>
              <a:gd name="T40" fmla="*/ 448 w 800"/>
              <a:gd name="T41" fmla="*/ 448 h 448"/>
              <a:gd name="T42" fmla="*/ 304 w 800"/>
              <a:gd name="T43" fmla="*/ 352 h 448"/>
              <a:gd name="T44" fmla="*/ 304 w 800"/>
              <a:gd name="T45" fmla="*/ 400 h 448"/>
              <a:gd name="T46" fmla="*/ 160 w 800"/>
              <a:gd name="T47" fmla="*/ 304 h 448"/>
              <a:gd name="T48" fmla="*/ 16 w 800"/>
              <a:gd name="T49" fmla="*/ 256 h 448"/>
              <a:gd name="T50" fmla="*/ 64 w 800"/>
              <a:gd name="T51" fmla="*/ 2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0" h="448">
                <a:moveTo>
                  <a:pt x="64" y="256"/>
                </a:moveTo>
                <a:cubicBezTo>
                  <a:pt x="80" y="256"/>
                  <a:pt x="96" y="272"/>
                  <a:pt x="112" y="256"/>
                </a:cubicBezTo>
                <a:cubicBezTo>
                  <a:pt x="128" y="240"/>
                  <a:pt x="144" y="184"/>
                  <a:pt x="160" y="160"/>
                </a:cubicBezTo>
                <a:cubicBezTo>
                  <a:pt x="176" y="136"/>
                  <a:pt x="192" y="104"/>
                  <a:pt x="208" y="112"/>
                </a:cubicBezTo>
                <a:cubicBezTo>
                  <a:pt x="224" y="120"/>
                  <a:pt x="240" y="208"/>
                  <a:pt x="256" y="208"/>
                </a:cubicBezTo>
                <a:cubicBezTo>
                  <a:pt x="272" y="208"/>
                  <a:pt x="288" y="136"/>
                  <a:pt x="304" y="112"/>
                </a:cubicBezTo>
                <a:cubicBezTo>
                  <a:pt x="320" y="88"/>
                  <a:pt x="336" y="64"/>
                  <a:pt x="352" y="64"/>
                </a:cubicBezTo>
                <a:cubicBezTo>
                  <a:pt x="368" y="64"/>
                  <a:pt x="376" y="120"/>
                  <a:pt x="400" y="112"/>
                </a:cubicBezTo>
                <a:cubicBezTo>
                  <a:pt x="424" y="104"/>
                  <a:pt x="464" y="32"/>
                  <a:pt x="496" y="16"/>
                </a:cubicBezTo>
                <a:cubicBezTo>
                  <a:pt x="528" y="0"/>
                  <a:pt x="584" y="0"/>
                  <a:pt x="592" y="16"/>
                </a:cubicBezTo>
                <a:cubicBezTo>
                  <a:pt x="600" y="32"/>
                  <a:pt x="528" y="96"/>
                  <a:pt x="544" y="112"/>
                </a:cubicBezTo>
                <a:cubicBezTo>
                  <a:pt x="560" y="128"/>
                  <a:pt x="664" y="104"/>
                  <a:pt x="688" y="112"/>
                </a:cubicBezTo>
                <a:cubicBezTo>
                  <a:pt x="712" y="120"/>
                  <a:pt x="704" y="144"/>
                  <a:pt x="688" y="160"/>
                </a:cubicBezTo>
                <a:cubicBezTo>
                  <a:pt x="672" y="176"/>
                  <a:pt x="576" y="192"/>
                  <a:pt x="592" y="208"/>
                </a:cubicBezTo>
                <a:cubicBezTo>
                  <a:pt x="608" y="224"/>
                  <a:pt x="768" y="240"/>
                  <a:pt x="784" y="256"/>
                </a:cubicBezTo>
                <a:cubicBezTo>
                  <a:pt x="800" y="272"/>
                  <a:pt x="696" y="280"/>
                  <a:pt x="688" y="304"/>
                </a:cubicBezTo>
                <a:cubicBezTo>
                  <a:pt x="680" y="328"/>
                  <a:pt x="752" y="392"/>
                  <a:pt x="736" y="400"/>
                </a:cubicBezTo>
                <a:cubicBezTo>
                  <a:pt x="720" y="408"/>
                  <a:pt x="608" y="344"/>
                  <a:pt x="592" y="352"/>
                </a:cubicBezTo>
                <a:cubicBezTo>
                  <a:pt x="576" y="360"/>
                  <a:pt x="664" y="448"/>
                  <a:pt x="640" y="448"/>
                </a:cubicBezTo>
                <a:cubicBezTo>
                  <a:pt x="616" y="448"/>
                  <a:pt x="480" y="352"/>
                  <a:pt x="448" y="352"/>
                </a:cubicBezTo>
                <a:cubicBezTo>
                  <a:pt x="416" y="352"/>
                  <a:pt x="472" y="448"/>
                  <a:pt x="448" y="448"/>
                </a:cubicBezTo>
                <a:cubicBezTo>
                  <a:pt x="424" y="448"/>
                  <a:pt x="328" y="360"/>
                  <a:pt x="304" y="352"/>
                </a:cubicBezTo>
                <a:cubicBezTo>
                  <a:pt x="280" y="344"/>
                  <a:pt x="328" y="408"/>
                  <a:pt x="304" y="400"/>
                </a:cubicBezTo>
                <a:cubicBezTo>
                  <a:pt x="280" y="392"/>
                  <a:pt x="208" y="328"/>
                  <a:pt x="160" y="304"/>
                </a:cubicBezTo>
                <a:cubicBezTo>
                  <a:pt x="112" y="280"/>
                  <a:pt x="32" y="264"/>
                  <a:pt x="16" y="256"/>
                </a:cubicBezTo>
                <a:cubicBezTo>
                  <a:pt x="0" y="248"/>
                  <a:pt x="48" y="256"/>
                  <a:pt x="64" y="256"/>
                </a:cubicBezTo>
                <a:close/>
              </a:path>
            </a:pathLst>
          </a:custGeom>
          <a:solidFill>
            <a:srgbClr val="0080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0" name="Line 72"/>
          <p:cNvSpPr>
            <a:spLocks noChangeShapeType="1"/>
          </p:cNvSpPr>
          <p:nvPr/>
        </p:nvSpPr>
        <p:spPr bwMode="auto">
          <a:xfrm>
            <a:off x="5257800"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1" name="Line 73"/>
          <p:cNvSpPr>
            <a:spLocks noChangeShapeType="1"/>
          </p:cNvSpPr>
          <p:nvPr/>
        </p:nvSpPr>
        <p:spPr bwMode="auto">
          <a:xfrm flipV="1">
            <a:off x="5410200" y="3429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2" name="Line 74"/>
          <p:cNvSpPr>
            <a:spLocks noChangeShapeType="1"/>
          </p:cNvSpPr>
          <p:nvPr/>
        </p:nvSpPr>
        <p:spPr bwMode="auto">
          <a:xfrm>
            <a:off x="54864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3" name="Line 75"/>
          <p:cNvSpPr>
            <a:spLocks noChangeShapeType="1"/>
          </p:cNvSpPr>
          <p:nvPr/>
        </p:nvSpPr>
        <p:spPr bwMode="auto">
          <a:xfrm flipV="1">
            <a:off x="56388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4" name="Line 76"/>
          <p:cNvSpPr>
            <a:spLocks noChangeShapeType="1"/>
          </p:cNvSpPr>
          <p:nvPr/>
        </p:nvSpPr>
        <p:spPr bwMode="auto">
          <a:xfrm>
            <a:off x="57912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5" name="Line 77"/>
          <p:cNvSpPr>
            <a:spLocks noChangeShapeType="1"/>
          </p:cNvSpPr>
          <p:nvPr/>
        </p:nvSpPr>
        <p:spPr bwMode="auto">
          <a:xfrm flipV="1">
            <a:off x="59436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6" name="Line 78"/>
          <p:cNvSpPr>
            <a:spLocks noChangeShapeType="1"/>
          </p:cNvSpPr>
          <p:nvPr/>
        </p:nvSpPr>
        <p:spPr bwMode="auto">
          <a:xfrm>
            <a:off x="6096000" y="3429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7" name="Line 79"/>
          <p:cNvSpPr>
            <a:spLocks noChangeShapeType="1"/>
          </p:cNvSpPr>
          <p:nvPr/>
        </p:nvSpPr>
        <p:spPr bwMode="auto">
          <a:xfrm flipV="1">
            <a:off x="6248400" y="3581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8" name="Line 80"/>
          <p:cNvSpPr>
            <a:spLocks noChangeShapeType="1"/>
          </p:cNvSpPr>
          <p:nvPr/>
        </p:nvSpPr>
        <p:spPr bwMode="auto">
          <a:xfrm>
            <a:off x="6324600"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9" name="Oval 81"/>
          <p:cNvSpPr>
            <a:spLocks noChangeArrowheads="1"/>
          </p:cNvSpPr>
          <p:nvPr/>
        </p:nvSpPr>
        <p:spPr bwMode="auto">
          <a:xfrm>
            <a:off x="6477000" y="35052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90" name="Text Box 82"/>
          <p:cNvSpPr txBox="1">
            <a:spLocks noChangeArrowheads="1"/>
          </p:cNvSpPr>
          <p:nvPr/>
        </p:nvSpPr>
        <p:spPr bwMode="auto">
          <a:xfrm>
            <a:off x="5181600" y="4064000"/>
            <a:ext cx="8874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stomatal</a:t>
            </a:r>
          </a:p>
          <a:p>
            <a:r>
              <a:rPr lang="en-US" sz="1400"/>
              <a:t>resistance</a:t>
            </a:r>
          </a:p>
        </p:txBody>
      </p:sp>
      <p:sp>
        <p:nvSpPr>
          <p:cNvPr id="68691" name="Text Box 83"/>
          <p:cNvSpPr txBox="1">
            <a:spLocks noChangeArrowheads="1"/>
          </p:cNvSpPr>
          <p:nvPr/>
        </p:nvSpPr>
        <p:spPr bwMode="auto">
          <a:xfrm>
            <a:off x="6629400" y="3276600"/>
            <a:ext cx="12207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leaf-to-canopy</a:t>
            </a:r>
          </a:p>
          <a:p>
            <a:r>
              <a:rPr lang="en-US" sz="1400"/>
              <a:t>aerodynamic </a:t>
            </a:r>
          </a:p>
          <a:p>
            <a:r>
              <a:rPr lang="en-US" sz="1400"/>
              <a:t>resistance</a:t>
            </a:r>
          </a:p>
        </p:txBody>
      </p:sp>
      <p:sp>
        <p:nvSpPr>
          <p:cNvPr id="68692" name="Text Box 84"/>
          <p:cNvSpPr txBox="1">
            <a:spLocks noChangeArrowheads="1"/>
          </p:cNvSpPr>
          <p:nvPr/>
        </p:nvSpPr>
        <p:spPr bwMode="auto">
          <a:xfrm>
            <a:off x="7315200" y="5435600"/>
            <a:ext cx="1028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soil internal</a:t>
            </a:r>
          </a:p>
          <a:p>
            <a:r>
              <a:rPr lang="en-US" sz="1400"/>
              <a:t> resistance</a:t>
            </a:r>
          </a:p>
        </p:txBody>
      </p:sp>
      <p:sp>
        <p:nvSpPr>
          <p:cNvPr id="68693" name="Text Box 85"/>
          <p:cNvSpPr txBox="1">
            <a:spLocks noChangeArrowheads="1"/>
          </p:cNvSpPr>
          <p:nvPr/>
        </p:nvSpPr>
        <p:spPr bwMode="auto">
          <a:xfrm>
            <a:off x="7239000" y="4011613"/>
            <a:ext cx="12112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soil-to-canopy</a:t>
            </a:r>
          </a:p>
          <a:p>
            <a:r>
              <a:rPr lang="en-US" sz="1400"/>
              <a:t>aerodynamic</a:t>
            </a:r>
          </a:p>
          <a:p>
            <a:r>
              <a:rPr lang="en-US" sz="1400"/>
              <a:t>resistance</a:t>
            </a:r>
          </a:p>
        </p:txBody>
      </p:sp>
      <p:sp>
        <p:nvSpPr>
          <p:cNvPr id="68694" name="Text Box 86"/>
          <p:cNvSpPr txBox="1">
            <a:spLocks noChangeArrowheads="1"/>
          </p:cNvSpPr>
          <p:nvPr/>
        </p:nvSpPr>
        <p:spPr bwMode="auto">
          <a:xfrm>
            <a:off x="7245350" y="2514600"/>
            <a:ext cx="1898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canopy-to-screen height</a:t>
            </a:r>
          </a:p>
          <a:p>
            <a:r>
              <a:rPr lang="en-US" sz="1400"/>
              <a:t>aerodynamic resistance</a:t>
            </a:r>
          </a:p>
        </p:txBody>
      </p:sp>
      <p:sp>
        <p:nvSpPr>
          <p:cNvPr id="68695" name="Line 87"/>
          <p:cNvSpPr>
            <a:spLocks noChangeShapeType="1"/>
          </p:cNvSpPr>
          <p:nvPr/>
        </p:nvSpPr>
        <p:spPr bwMode="auto">
          <a:xfrm flipV="1">
            <a:off x="8534400" y="2133600"/>
            <a:ext cx="0"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6" name="Text Box 88"/>
          <p:cNvSpPr txBox="1">
            <a:spLocks noChangeArrowheads="1"/>
          </p:cNvSpPr>
          <p:nvPr/>
        </p:nvSpPr>
        <p:spPr bwMode="auto">
          <a:xfrm>
            <a:off x="8153400" y="3276600"/>
            <a:ext cx="762000" cy="59055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0000FF"/>
                </a:solidFill>
              </a:rPr>
              <a:t>Soil Evap.</a:t>
            </a:r>
          </a:p>
        </p:txBody>
      </p:sp>
      <p:sp>
        <p:nvSpPr>
          <p:cNvPr id="68697" name="Line 89"/>
          <p:cNvSpPr>
            <a:spLocks noChangeShapeType="1"/>
          </p:cNvSpPr>
          <p:nvPr/>
        </p:nvSpPr>
        <p:spPr bwMode="auto">
          <a:xfrm>
            <a:off x="8534400" y="3886200"/>
            <a:ext cx="0" cy="23622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8" name="Line 90"/>
          <p:cNvSpPr>
            <a:spLocks noChangeShapeType="1"/>
          </p:cNvSpPr>
          <p:nvPr/>
        </p:nvSpPr>
        <p:spPr bwMode="auto">
          <a:xfrm flipH="1">
            <a:off x="5257800" y="2895600"/>
            <a:ext cx="10668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9" name="Text Box 91"/>
          <p:cNvSpPr txBox="1">
            <a:spLocks noChangeArrowheads="1"/>
          </p:cNvSpPr>
          <p:nvPr/>
        </p:nvSpPr>
        <p:spPr bwMode="auto">
          <a:xfrm>
            <a:off x="6324600" y="2743200"/>
            <a:ext cx="914400" cy="37623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i="1">
                <a:solidFill>
                  <a:srgbClr val="0000FF"/>
                </a:solidFill>
                <a:cs typeface="Times New Roman" pitchFamily="18" charset="0"/>
              </a:rPr>
              <a:t>Transp.</a:t>
            </a:r>
            <a:endParaRPr lang="en-US" sz="1400" i="1">
              <a:solidFill>
                <a:srgbClr val="0000FF"/>
              </a:solidFill>
            </a:endParaRPr>
          </a:p>
        </p:txBody>
      </p:sp>
      <p:sp>
        <p:nvSpPr>
          <p:cNvPr id="68700" name="Line 92"/>
          <p:cNvSpPr>
            <a:spLocks noChangeShapeType="1"/>
          </p:cNvSpPr>
          <p:nvPr/>
        </p:nvSpPr>
        <p:spPr bwMode="auto">
          <a:xfrm flipV="1">
            <a:off x="7086600" y="2133600"/>
            <a:ext cx="0" cy="609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01" name="Oval 93"/>
          <p:cNvSpPr>
            <a:spLocks noChangeArrowheads="1"/>
          </p:cNvSpPr>
          <p:nvPr/>
        </p:nvSpPr>
        <p:spPr bwMode="auto">
          <a:xfrm>
            <a:off x="6096000" y="609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02" name="Oval 94"/>
          <p:cNvSpPr>
            <a:spLocks noChangeArrowheads="1"/>
          </p:cNvSpPr>
          <p:nvPr/>
        </p:nvSpPr>
        <p:spPr bwMode="auto">
          <a:xfrm>
            <a:off x="6096000" y="914400"/>
            <a:ext cx="152400" cy="1524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03" name="Oval 95"/>
          <p:cNvSpPr>
            <a:spLocks noChangeArrowheads="1"/>
          </p:cNvSpPr>
          <p:nvPr/>
        </p:nvSpPr>
        <p:spPr bwMode="auto">
          <a:xfrm>
            <a:off x="6096000" y="1219200"/>
            <a:ext cx="152400" cy="152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04" name="Oval 96"/>
          <p:cNvSpPr>
            <a:spLocks noChangeArrowheads="1"/>
          </p:cNvSpPr>
          <p:nvPr/>
        </p:nvSpPr>
        <p:spPr bwMode="auto">
          <a:xfrm>
            <a:off x="6096000" y="1524000"/>
            <a:ext cx="152400" cy="152400"/>
          </a:xfrm>
          <a:prstGeom prst="ellipse">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05" name="Text Box 97"/>
          <p:cNvSpPr txBox="1">
            <a:spLocks noChangeArrowheads="1"/>
          </p:cNvSpPr>
          <p:nvPr/>
        </p:nvSpPr>
        <p:spPr bwMode="auto">
          <a:xfrm>
            <a:off x="5943600" y="127000"/>
            <a:ext cx="3168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Shuttleworth-Wallace method</a:t>
            </a:r>
          </a:p>
        </p:txBody>
      </p:sp>
      <p:sp>
        <p:nvSpPr>
          <p:cNvPr id="68706" name="Text Box 98"/>
          <p:cNvSpPr txBox="1">
            <a:spLocks noChangeArrowheads="1"/>
          </p:cNvSpPr>
          <p:nvPr/>
        </p:nvSpPr>
        <p:spPr bwMode="auto">
          <a:xfrm>
            <a:off x="6324600" y="5334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FF0000"/>
                </a:solidFill>
              </a:rPr>
              <a:t>Screen height, known T, VPR</a:t>
            </a:r>
          </a:p>
        </p:txBody>
      </p:sp>
      <p:sp>
        <p:nvSpPr>
          <p:cNvPr id="68707" name="Text Box 99"/>
          <p:cNvSpPr txBox="1">
            <a:spLocks noChangeArrowheads="1"/>
          </p:cNvSpPr>
          <p:nvPr/>
        </p:nvSpPr>
        <p:spPr bwMode="auto">
          <a:xfrm>
            <a:off x="6324600" y="762000"/>
            <a:ext cx="2438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3399FF"/>
                </a:solidFill>
              </a:rPr>
              <a:t>Canopy airspace, in contact with leaves and soil</a:t>
            </a:r>
          </a:p>
        </p:txBody>
      </p:sp>
      <p:sp>
        <p:nvSpPr>
          <p:cNvPr id="68708" name="Text Box 100"/>
          <p:cNvSpPr txBox="1">
            <a:spLocks noChangeArrowheads="1"/>
          </p:cNvSpPr>
          <p:nvPr/>
        </p:nvSpPr>
        <p:spPr bwMode="auto">
          <a:xfrm>
            <a:off x="6324600" y="11430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008000"/>
                </a:solidFill>
              </a:rPr>
              <a:t>Surface of “big leaf”</a:t>
            </a:r>
          </a:p>
        </p:txBody>
      </p:sp>
      <p:sp>
        <p:nvSpPr>
          <p:cNvPr id="68709" name="Text Box 101"/>
          <p:cNvSpPr txBox="1">
            <a:spLocks noChangeArrowheads="1"/>
          </p:cNvSpPr>
          <p:nvPr/>
        </p:nvSpPr>
        <p:spPr bwMode="auto">
          <a:xfrm>
            <a:off x="6324600" y="14478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srgbClr val="993300"/>
                </a:solidFill>
              </a:rPr>
              <a:t>Soil Surface</a:t>
            </a:r>
          </a:p>
        </p:txBody>
      </p:sp>
      <p:sp>
        <p:nvSpPr>
          <p:cNvPr id="2" name="Rectangle 1"/>
          <p:cNvSpPr/>
          <p:nvPr/>
        </p:nvSpPr>
        <p:spPr>
          <a:xfrm>
            <a:off x="5069577" y="6235184"/>
            <a:ext cx="2510046" cy="369332"/>
          </a:xfrm>
          <a:prstGeom prst="rect">
            <a:avLst/>
          </a:prstGeom>
        </p:spPr>
        <p:txBody>
          <a:bodyPr wrap="none">
            <a:spAutoFit/>
          </a:bodyPr>
          <a:lstStyle/>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Felzer</a:t>
            </a:r>
            <a:r>
              <a:rPr lang="en-US" dirty="0">
                <a:latin typeface="Times New Roman" pitchFamily="18" charset="0"/>
                <a:cs typeface="Times New Roman" pitchFamily="18" charset="0"/>
              </a:rPr>
              <a:t> et al, 2009, 2011)</a:t>
            </a:r>
          </a:p>
        </p:txBody>
      </p:sp>
    </p:spTree>
    <p:extLst>
      <p:ext uri="{BB962C8B-B14F-4D97-AF65-F5344CB8AC3E}">
        <p14:creationId xmlns:p14="http://schemas.microsoft.com/office/powerpoint/2010/main" val="298721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smtClean="0">
                <a:latin typeface="Times New Roman" pitchFamily="18" charset="0"/>
                <a:cs typeface="Times New Roman" pitchFamily="18" charset="0"/>
              </a:rPr>
              <a:t>CO</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and Climate</a:t>
            </a:r>
            <a:endParaRPr lang="en-US" sz="3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350" y="4038599"/>
            <a:ext cx="4700650" cy="26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350" y="1062842"/>
            <a:ext cx="4700649" cy="28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385" t="10791" r="50000" b="20381"/>
          <a:stretch/>
        </p:blipFill>
        <p:spPr bwMode="auto">
          <a:xfrm>
            <a:off x="86778" y="1371599"/>
            <a:ext cx="4267200" cy="409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39982" y="5715000"/>
            <a:ext cx="1960793" cy="369332"/>
          </a:xfrm>
          <a:prstGeom prst="rect">
            <a:avLst/>
          </a:prstGeom>
          <a:noFill/>
        </p:spPr>
        <p:txBody>
          <a:bodyPr wrap="none" rtlCol="0">
            <a:spAutoFit/>
          </a:bodyPr>
          <a:lstStyle/>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Raich</a:t>
            </a:r>
            <a:r>
              <a:rPr lang="en-US" dirty="0" smtClean="0">
                <a:latin typeface="Times New Roman" pitchFamily="18" charset="0"/>
                <a:cs typeface="Times New Roman" pitchFamily="18" charset="0"/>
              </a:rPr>
              <a:t> et al., 1991)</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5553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609600"/>
          </a:xfrm>
        </p:spPr>
        <p:txBody>
          <a:bodyPr/>
          <a:lstStyle/>
          <a:p>
            <a:r>
              <a:rPr lang="en-US" sz="3200" smtClean="0"/>
              <a:t>Forest Regrowth</a:t>
            </a:r>
          </a:p>
        </p:txBody>
      </p:sp>
      <p:pic>
        <p:nvPicPr>
          <p:cNvPr id="38915" name="Picture 4" descr="fig4y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90" y="1112695"/>
            <a:ext cx="4047610" cy="51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fig5yu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818" y="1219199"/>
            <a:ext cx="3830782" cy="48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1905000" y="727837"/>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Poplar, WI</a:t>
            </a:r>
          </a:p>
        </p:txBody>
      </p:sp>
      <p:sp>
        <p:nvSpPr>
          <p:cNvPr id="38918" name="Text Box 9"/>
          <p:cNvSpPr txBox="1">
            <a:spLocks noChangeArrowheads="1"/>
          </p:cNvSpPr>
          <p:nvPr/>
        </p:nvSpPr>
        <p:spPr bwMode="auto">
          <a:xfrm>
            <a:off x="6248400" y="914400"/>
            <a:ext cx="105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Pine, FL</a:t>
            </a:r>
          </a:p>
        </p:txBody>
      </p:sp>
      <p:sp>
        <p:nvSpPr>
          <p:cNvPr id="38919" name="Text Box 12"/>
          <p:cNvSpPr txBox="1">
            <a:spLocks noChangeArrowheads="1"/>
          </p:cNvSpPr>
          <p:nvPr/>
        </p:nvSpPr>
        <p:spPr bwMode="auto">
          <a:xfrm>
            <a:off x="517525" y="62865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(Pan et al., 2002)</a:t>
            </a:r>
          </a:p>
        </p:txBody>
      </p:sp>
    </p:spTree>
    <p:extLst>
      <p:ext uri="{BB962C8B-B14F-4D97-AF65-F5344CB8AC3E}">
        <p14:creationId xmlns:p14="http://schemas.microsoft.com/office/powerpoint/2010/main" val="84424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Nitrogen and Ozone</a:t>
            </a:r>
            <a:endParaRPr lang="en-US"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79913"/>
            <a:ext cx="440453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5604071"/>
            <a:ext cx="2242922" cy="369332"/>
          </a:xfrm>
          <a:prstGeom prst="rect">
            <a:avLst/>
          </a:prstGeom>
        </p:spPr>
        <p:txBody>
          <a:bodyPr wrap="none">
            <a:spAutoFit/>
          </a:bodyPr>
          <a:lstStyle/>
          <a:p>
            <a:r>
              <a:rPr lang="en-US" dirty="0">
                <a:solidFill>
                  <a:srgbClr val="000000"/>
                </a:solidFill>
                <a:latin typeface="Times New Roman" pitchFamily="18" charset="0"/>
              </a:rPr>
              <a:t>(</a:t>
            </a:r>
            <a:r>
              <a:rPr lang="en-US" dirty="0" err="1">
                <a:solidFill>
                  <a:srgbClr val="000000"/>
                </a:solidFill>
                <a:latin typeface="Times New Roman" pitchFamily="18" charset="0"/>
              </a:rPr>
              <a:t>Magnani</a:t>
            </a:r>
            <a:r>
              <a:rPr lang="en-US" dirty="0">
                <a:solidFill>
                  <a:srgbClr val="000000"/>
                </a:solidFill>
                <a:latin typeface="Times New Roman" pitchFamily="18" charset="0"/>
              </a:rPr>
              <a:t> et al., 2007)</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564" t="13613" r="4593" b="21374"/>
          <a:stretch/>
        </p:blipFill>
        <p:spPr bwMode="auto">
          <a:xfrm>
            <a:off x="4800600" y="1718412"/>
            <a:ext cx="406987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10200" y="5715000"/>
            <a:ext cx="2653290" cy="369332"/>
          </a:xfrm>
          <a:prstGeom prst="rect">
            <a:avLst/>
          </a:prstGeom>
        </p:spPr>
        <p:txBody>
          <a:bodyPr wrap="none">
            <a:spAutoFit/>
          </a:bodyPr>
          <a:lstStyle/>
          <a:p>
            <a:r>
              <a:rPr lang="en-US" dirty="0" smtClean="0">
                <a:solidFill>
                  <a:srgbClr val="000000"/>
                </a:solidFill>
                <a:latin typeface="Times New Roman" pitchFamily="18" charset="0"/>
              </a:rPr>
              <a:t>(</a:t>
            </a:r>
            <a:r>
              <a:rPr lang="en-US" dirty="0" err="1" smtClean="0">
                <a:solidFill>
                  <a:srgbClr val="000000"/>
                </a:solidFill>
                <a:latin typeface="Times New Roman" pitchFamily="18" charset="0"/>
              </a:rPr>
              <a:t>Lombardozzi</a:t>
            </a:r>
            <a:r>
              <a:rPr lang="en-US" dirty="0" smtClean="0">
                <a:solidFill>
                  <a:srgbClr val="000000"/>
                </a:solidFill>
                <a:latin typeface="Times New Roman" pitchFamily="18" charset="0"/>
              </a:rPr>
              <a:t> </a:t>
            </a:r>
            <a:r>
              <a:rPr lang="en-US" dirty="0">
                <a:solidFill>
                  <a:srgbClr val="000000"/>
                </a:solidFill>
                <a:latin typeface="Times New Roman" pitchFamily="18" charset="0"/>
              </a:rPr>
              <a:t>et al., </a:t>
            </a:r>
            <a:r>
              <a:rPr lang="en-US" dirty="0" smtClean="0">
                <a:solidFill>
                  <a:srgbClr val="000000"/>
                </a:solidFill>
                <a:latin typeface="Times New Roman" pitchFamily="18" charset="0"/>
              </a:rPr>
              <a:t>2012)</a:t>
            </a:r>
            <a:endParaRPr lang="en-US" dirty="0">
              <a:solidFill>
                <a:srgbClr val="000000"/>
              </a:solidFill>
              <a:latin typeface="Times New Roman" pitchFamily="18" charset="0"/>
            </a:endParaRPr>
          </a:p>
        </p:txBody>
      </p:sp>
      <p:sp>
        <p:nvSpPr>
          <p:cNvPr id="7" name="TextBox 6"/>
          <p:cNvSpPr txBox="1"/>
          <p:nvPr/>
        </p:nvSpPr>
        <p:spPr>
          <a:xfrm>
            <a:off x="6357971" y="1441412"/>
            <a:ext cx="955133"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Tulip Poplar</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671549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Accounting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latin typeface="Times New Roman" panose="02020603050405020304" pitchFamily="18" charset="0"/>
                <a:cs typeface="Times New Roman" panose="02020603050405020304" pitchFamily="18" charset="0"/>
              </a:rPr>
              <a:t>Net Ecosystem Productivity (NEP) = NPP – </a:t>
            </a:r>
            <a:r>
              <a:rPr lang="en-US" sz="2400" dirty="0" err="1" smtClean="0">
                <a:latin typeface="Times New Roman" panose="02020603050405020304" pitchFamily="18" charset="0"/>
                <a:cs typeface="Times New Roman" panose="02020603050405020304" pitchFamily="18" charset="0"/>
              </a:rPr>
              <a:t>r</a:t>
            </a:r>
            <a:r>
              <a:rPr lang="en-US" sz="2400" baseline="-25000" dirty="0" err="1" smtClean="0">
                <a:latin typeface="Times New Roman" panose="02020603050405020304" pitchFamily="18" charset="0"/>
                <a:cs typeface="Times New Roman" panose="02020603050405020304" pitchFamily="18" charset="0"/>
              </a:rPr>
              <a:t>h</a:t>
            </a:r>
            <a:endParaRPr lang="en-US" sz="2400" baseline="-250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where NPP = Net Primary Productivity</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t>
            </a:r>
            <a:r>
              <a:rPr lang="en-US" sz="2400" baseline="-25000" dirty="0" err="1" smtClean="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 = heterotrophic respiration</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Net Carbon Exchange (NCE) = NEP – </a:t>
            </a:r>
            <a:r>
              <a:rPr lang="en-US" sz="2400" dirty="0" err="1" smtClean="0">
                <a:latin typeface="Times New Roman" panose="02020603050405020304" pitchFamily="18" charset="0"/>
                <a:cs typeface="Times New Roman" panose="02020603050405020304" pitchFamily="18" charset="0"/>
              </a:rPr>
              <a:t>e</a:t>
            </a:r>
            <a:r>
              <a:rPr lang="en-US" sz="2400" baseline="-25000" dirty="0" err="1"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e</a:t>
            </a:r>
            <a:r>
              <a:rPr lang="en-US" sz="2400" baseline="-25000" dirty="0" err="1" smtClean="0">
                <a:latin typeface="Times New Roman" panose="02020603050405020304" pitchFamily="18" charset="0"/>
                <a:cs typeface="Times New Roman" panose="02020603050405020304" pitchFamily="18" charset="0"/>
              </a:rPr>
              <a:t>p</a:t>
            </a:r>
            <a:endParaRPr lang="en-US" sz="2400" baseline="-25000" dirty="0" smtClean="0">
              <a:latin typeface="Times New Roman" panose="02020603050405020304" pitchFamily="18" charset="0"/>
              <a:cs typeface="Times New Roman" panose="02020603050405020304" pitchFamily="18" charset="0"/>
            </a:endParaRPr>
          </a:p>
          <a:p>
            <a:pPr marL="914400" lvl="2" indent="0">
              <a:buNone/>
            </a:pPr>
            <a:r>
              <a:rPr lang="en-US" dirty="0" smtClean="0">
                <a:latin typeface="Times New Roman" panose="02020603050405020304" pitchFamily="18" charset="0"/>
                <a:cs typeface="Times New Roman" panose="02020603050405020304" pitchFamily="18" charset="0"/>
              </a:rPr>
              <a:t> where </a:t>
            </a:r>
            <a:r>
              <a:rPr lang="en-US" dirty="0" err="1">
                <a:latin typeface="Times New Roman" panose="02020603050405020304" pitchFamily="18" charset="0"/>
                <a:cs typeface="Times New Roman" panose="02020603050405020304" pitchFamily="18" charset="0"/>
              </a:rPr>
              <a:t>e</a:t>
            </a:r>
            <a:r>
              <a:rPr lang="en-US" baseline="-25000" dirty="0" err="1">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 carbon lost due to conversion</a:t>
            </a:r>
          </a:p>
          <a:p>
            <a:pPr marL="914400" lvl="2" indent="0">
              <a:buNone/>
            </a:pP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p</a:t>
            </a:r>
            <a:r>
              <a:rPr lang="en-US"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carbon lost due to decomposition of products</a:t>
            </a:r>
          </a:p>
          <a:p>
            <a:pPr marL="344488" lvl="2" indent="0">
              <a:buNone/>
            </a:pPr>
            <a:endParaRPr lang="en-US" dirty="0" smtClean="0">
              <a:latin typeface="Times New Roman" panose="02020603050405020304" pitchFamily="18" charset="0"/>
              <a:cs typeface="Times New Roman" panose="02020603050405020304" pitchFamily="18" charset="0"/>
            </a:endParaRPr>
          </a:p>
          <a:p>
            <a:pPr marL="0" lvl="2" indent="0">
              <a:buNone/>
            </a:pPr>
            <a:r>
              <a:rPr lang="en-US" dirty="0" smtClean="0">
                <a:latin typeface="Times New Roman" panose="02020603050405020304" pitchFamily="18" charset="0"/>
                <a:cs typeface="Times New Roman" panose="02020603050405020304" pitchFamily="18" charset="0"/>
              </a:rPr>
              <a:t>Positive NEP, NCE means land is carbon sink</a:t>
            </a:r>
          </a:p>
          <a:p>
            <a:pPr marL="0" lvl="2" indent="0">
              <a:buNone/>
            </a:pPr>
            <a:r>
              <a:rPr lang="en-US" dirty="0" smtClean="0">
                <a:latin typeface="Times New Roman" panose="02020603050405020304" pitchFamily="18" charset="0"/>
                <a:cs typeface="Times New Roman" panose="02020603050405020304" pitchFamily="18" charset="0"/>
              </a:rPr>
              <a:t>Generally neutral (</a:t>
            </a:r>
            <a:r>
              <a:rPr lang="en-US" dirty="0" err="1" smtClean="0">
                <a:latin typeface="Times New Roman" panose="02020603050405020304" pitchFamily="18" charset="0"/>
                <a:cs typeface="Times New Roman" panose="02020603050405020304" pitchFamily="18" charset="0"/>
              </a:rPr>
              <a:t>Odum</a:t>
            </a:r>
            <a:r>
              <a:rPr lang="en-US" dirty="0" smtClean="0">
                <a:latin typeface="Times New Roman" panose="02020603050405020304" pitchFamily="18" charset="0"/>
                <a:cs typeface="Times New Roman" panose="02020603050405020304" pitchFamily="18" charset="0"/>
              </a:rPr>
              <a:t>, 1969) or small sink (</a:t>
            </a:r>
            <a:r>
              <a:rPr lang="en-US" dirty="0" err="1">
                <a:latin typeface="Times New Roman" panose="02020603050405020304" pitchFamily="18" charset="0"/>
                <a:cs typeface="Times New Roman" panose="02020603050405020304" pitchFamily="18" charset="0"/>
              </a:rPr>
              <a:t>Luyssaert</a:t>
            </a:r>
            <a:r>
              <a:rPr lang="en-US" dirty="0">
                <a:latin typeface="Times New Roman" panose="02020603050405020304" pitchFamily="18" charset="0"/>
                <a:cs typeface="Times New Roman" panose="02020603050405020304" pitchFamily="18" charset="0"/>
              </a:rPr>
              <a:t> et al., </a:t>
            </a:r>
            <a:r>
              <a:rPr lang="en-US" dirty="0" smtClean="0">
                <a:latin typeface="Times New Roman" panose="02020603050405020304" pitchFamily="18" charset="0"/>
                <a:cs typeface="Times New Roman" panose="02020603050405020304" pitchFamily="18" charset="0"/>
              </a:rPr>
              <a:t>2008) or small source (Law et al. 2004) for mature forest.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147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Description of Tools: Models and Data</a:t>
            </a:r>
            <a:br>
              <a:rPr lang="en-US" sz="3200" dirty="0">
                <a:latin typeface="Times New Roman" pitchFamily="18" charset="0"/>
                <a:cs typeface="Times New Roman" pitchFamily="18" charset="0"/>
              </a:rPr>
            </a:br>
            <a:endParaRPr lang="en-US" sz="3200" dirty="0"/>
          </a:p>
        </p:txBody>
      </p:sp>
      <p:sp>
        <p:nvSpPr>
          <p:cNvPr id="3" name="Content Placeholder 2"/>
          <p:cNvSpPr>
            <a:spLocks noGrp="1"/>
          </p:cNvSpPr>
          <p:nvPr>
            <p:ph idx="1"/>
          </p:nvPr>
        </p:nvSpPr>
        <p:spPr/>
        <p:txBody>
          <a:bodyPr/>
          <a:lstStyle/>
          <a:p>
            <a:r>
              <a:rPr lang="en-US" dirty="0" smtClean="0"/>
              <a:t>Biogeochemical Model (TEM-Hydro)</a:t>
            </a:r>
          </a:p>
          <a:p>
            <a:r>
              <a:rPr lang="en-US" dirty="0" smtClean="0"/>
              <a:t>Climate Data</a:t>
            </a:r>
          </a:p>
          <a:p>
            <a:r>
              <a:rPr lang="en-US" dirty="0" smtClean="0"/>
              <a:t>Land Cover Data</a:t>
            </a:r>
            <a:endParaRPr lang="en-US" dirty="0"/>
          </a:p>
        </p:txBody>
      </p:sp>
    </p:spTree>
    <p:extLst>
      <p:ext uri="{BB962C8B-B14F-4D97-AF65-F5344CB8AC3E}">
        <p14:creationId xmlns:p14="http://schemas.microsoft.com/office/powerpoint/2010/main" val="1561085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10393</TotalTime>
  <Words>2002</Words>
  <Application>Microsoft Office PowerPoint</Application>
  <PresentationFormat>On-screen Show (4:3)</PresentationFormat>
  <Paragraphs>406</Paragraphs>
  <Slides>46</Slides>
  <Notes>14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Regional Consequences of Climate and Land Use Change on Ecosystem Services in Pennsylvania</vt:lpstr>
      <vt:lpstr>Outline of Talk</vt:lpstr>
      <vt:lpstr>PowerPoint Presentation</vt:lpstr>
      <vt:lpstr>Environmental Stresses</vt:lpstr>
      <vt:lpstr>CO2 and Climate</vt:lpstr>
      <vt:lpstr>Forest Regrowth</vt:lpstr>
      <vt:lpstr>Nitrogen and Ozone</vt:lpstr>
      <vt:lpstr>Carbon Accounting</vt:lpstr>
      <vt:lpstr>Description of Tools: Models and Data </vt:lpstr>
      <vt:lpstr>PowerPoint Presentation</vt:lpstr>
      <vt:lpstr>PowerPoint Presentation</vt:lpstr>
      <vt:lpstr>Inputs and Calibration</vt:lpstr>
      <vt:lpstr>Climate Data</vt:lpstr>
      <vt:lpstr>PowerPoint Presentation</vt:lpstr>
      <vt:lpstr>Hurtt Dataset</vt:lpstr>
      <vt:lpstr>Model Validation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Rodale-based Dairy Farm Parameterization</vt:lpstr>
      <vt:lpstr>PowerPoint Presentation</vt:lpstr>
      <vt:lpstr>PowerPoint Presentation</vt:lpstr>
      <vt:lpstr>PowerPoint Presentation</vt:lpstr>
      <vt:lpstr>PowerPoint Presentation</vt:lpstr>
      <vt:lpstr>PowerPoint Presentation</vt:lpstr>
      <vt:lpstr>PowerPoint Presentation</vt:lpstr>
      <vt:lpstr>Multifactorial Experimental Design for MidAtlantic</vt:lpstr>
      <vt:lpstr>PowerPoint Presentation</vt:lpstr>
      <vt:lpstr>PowerPoint Presentation</vt:lpstr>
      <vt:lpstr>PowerPoint Presentation</vt:lpstr>
      <vt:lpstr>PowerPoint Presentation</vt:lpstr>
      <vt:lpstr>Key Results</vt:lpstr>
      <vt:lpstr>Thanks!</vt:lpstr>
      <vt:lpstr>EXTRA</vt:lpstr>
      <vt:lpstr>PowerPoint Presentation</vt:lpstr>
      <vt:lpstr>PowerPoint Presentation</vt:lpstr>
      <vt:lpstr>TEM Inputs</vt:lpstr>
      <vt:lpstr>TEM Calibration</vt:lpstr>
      <vt:lpstr>Climate Data</vt:lpstr>
      <vt:lpstr>Carbon</vt:lpstr>
      <vt:lpstr>Nitrogen</vt:lpstr>
      <vt:lpstr>Water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S Felzer</dc:creator>
  <cp:lastModifiedBy>Benjamin S Felzer</cp:lastModifiedBy>
  <cp:revision>160</cp:revision>
  <dcterms:created xsi:type="dcterms:W3CDTF">2013-08-16T15:15:15Z</dcterms:created>
  <dcterms:modified xsi:type="dcterms:W3CDTF">2014-04-11T03:54:33Z</dcterms:modified>
</cp:coreProperties>
</file>